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9" r:id="rId1"/>
  </p:sldMasterIdLst>
  <p:notesMasterIdLst>
    <p:notesMasterId r:id="rId36"/>
  </p:notesMasterIdLst>
  <p:handoutMasterIdLst>
    <p:handoutMasterId r:id="rId37"/>
  </p:handoutMasterIdLst>
  <p:sldIdLst>
    <p:sldId id="555" r:id="rId2"/>
    <p:sldId id="559" r:id="rId3"/>
    <p:sldId id="584" r:id="rId4"/>
    <p:sldId id="586" r:id="rId5"/>
    <p:sldId id="637" r:id="rId6"/>
    <p:sldId id="589" r:id="rId7"/>
    <p:sldId id="591" r:id="rId8"/>
    <p:sldId id="593" r:id="rId9"/>
    <p:sldId id="595" r:id="rId10"/>
    <p:sldId id="596" r:id="rId11"/>
    <p:sldId id="636" r:id="rId12"/>
    <p:sldId id="598" r:id="rId13"/>
    <p:sldId id="600" r:id="rId14"/>
    <p:sldId id="601" r:id="rId15"/>
    <p:sldId id="603" r:id="rId16"/>
    <p:sldId id="607" r:id="rId17"/>
    <p:sldId id="635" r:id="rId18"/>
    <p:sldId id="642" r:id="rId19"/>
    <p:sldId id="643" r:id="rId20"/>
    <p:sldId id="644" r:id="rId21"/>
    <p:sldId id="645" r:id="rId22"/>
    <p:sldId id="612" r:id="rId23"/>
    <p:sldId id="613" r:id="rId24"/>
    <p:sldId id="614" r:id="rId25"/>
    <p:sldId id="615" r:id="rId26"/>
    <p:sldId id="647" r:id="rId27"/>
    <p:sldId id="575" r:id="rId28"/>
    <p:sldId id="619" r:id="rId29"/>
    <p:sldId id="690" r:id="rId30"/>
    <p:sldId id="691" r:id="rId31"/>
    <p:sldId id="625" r:id="rId32"/>
    <p:sldId id="692" r:id="rId33"/>
    <p:sldId id="578" r:id="rId34"/>
    <p:sldId id="633" r:id="rId35"/>
  </p:sldIdLst>
  <p:sldSz cx="9144000" cy="6858000" type="screen4x3"/>
  <p:notesSz cx="9144000" cy="6858000"/>
  <p:custDataLst>
    <p:tags r:id="rId38"/>
  </p:custData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348" autoAdjust="0"/>
    <p:restoredTop sz="94389" autoAdjust="0"/>
  </p:normalViewPr>
  <p:slideViewPr>
    <p:cSldViewPr>
      <p:cViewPr varScale="1">
        <p:scale>
          <a:sx n="115" d="100"/>
          <a:sy n="115" d="100"/>
        </p:scale>
        <p:origin x="576" y="200"/>
      </p:cViewPr>
      <p:guideLst>
        <p:guide orient="horz" pos="2160"/>
        <p:guide pos="2880"/>
      </p:guideLst>
    </p:cSldViewPr>
  </p:slideViewPr>
  <p:outlineViewPr>
    <p:cViewPr>
      <p:scale>
        <a:sx n="50" d="100"/>
        <a:sy n="50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gs" Target="tags/tag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490" name="Rectangle 2">
            <a:extLst>
              <a:ext uri="{FF2B5EF4-FFF2-40B4-BE49-F238E27FC236}">
                <a16:creationId xmlns:a16="http://schemas.microsoft.com/office/drawing/2014/main" id="{E469AAFA-B511-C2DF-4388-92C96B0645C7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962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47491" name="Rectangle 3">
            <a:extLst>
              <a:ext uri="{FF2B5EF4-FFF2-40B4-BE49-F238E27FC236}">
                <a16:creationId xmlns:a16="http://schemas.microsoft.com/office/drawing/2014/main" id="{937F0BA0-2AF3-254D-CD16-A5AD446D34C8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181600" y="0"/>
            <a:ext cx="3962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47492" name="Rectangle 4">
            <a:extLst>
              <a:ext uri="{FF2B5EF4-FFF2-40B4-BE49-F238E27FC236}">
                <a16:creationId xmlns:a16="http://schemas.microsoft.com/office/drawing/2014/main" id="{A561B721-F2C3-F61A-F347-055B431BC06C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6515100"/>
            <a:ext cx="3962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47493" name="Rectangle 5">
            <a:extLst>
              <a:ext uri="{FF2B5EF4-FFF2-40B4-BE49-F238E27FC236}">
                <a16:creationId xmlns:a16="http://schemas.microsoft.com/office/drawing/2014/main" id="{05B003B7-81E0-E339-63CA-A80C612F027C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181600" y="6515100"/>
            <a:ext cx="3962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0E275C03-DF10-094E-92B8-05AEFB0FD5A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274" name="Rectangle 2">
            <a:extLst>
              <a:ext uri="{FF2B5EF4-FFF2-40B4-BE49-F238E27FC236}">
                <a16:creationId xmlns:a16="http://schemas.microsoft.com/office/drawing/2014/main" id="{F18CDD15-C638-1C81-7039-B28E5E42ED36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962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10275" name="Rectangle 3">
            <a:extLst>
              <a:ext uri="{FF2B5EF4-FFF2-40B4-BE49-F238E27FC236}">
                <a16:creationId xmlns:a16="http://schemas.microsoft.com/office/drawing/2014/main" id="{D34DADED-0019-391F-BB49-293521D2588B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5180013" y="0"/>
            <a:ext cx="3962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6388" name="Rectangle 4">
            <a:extLst>
              <a:ext uri="{FF2B5EF4-FFF2-40B4-BE49-F238E27FC236}">
                <a16:creationId xmlns:a16="http://schemas.microsoft.com/office/drawing/2014/main" id="{03E9546D-F01F-35E3-66EB-EABFDD342B56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857500" y="514350"/>
            <a:ext cx="3429000" cy="25717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10277" name="Rectangle 5">
            <a:extLst>
              <a:ext uri="{FF2B5EF4-FFF2-40B4-BE49-F238E27FC236}">
                <a16:creationId xmlns:a16="http://schemas.microsoft.com/office/drawing/2014/main" id="{4AF46C38-722B-0AC1-7CB1-99BA9D604565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3257550"/>
            <a:ext cx="7315200" cy="3086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10278" name="Rectangle 6">
            <a:extLst>
              <a:ext uri="{FF2B5EF4-FFF2-40B4-BE49-F238E27FC236}">
                <a16:creationId xmlns:a16="http://schemas.microsoft.com/office/drawing/2014/main" id="{44E852C7-142A-55F1-0F08-C9FC675776BB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6513513"/>
            <a:ext cx="3962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10279" name="Rectangle 7">
            <a:extLst>
              <a:ext uri="{FF2B5EF4-FFF2-40B4-BE49-F238E27FC236}">
                <a16:creationId xmlns:a16="http://schemas.microsoft.com/office/drawing/2014/main" id="{4F33AFA0-7AF8-ACA5-A204-C50D396CA2F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2BB946A1-9832-2F41-AB4B-E0810AB70D2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7">
            <a:extLst>
              <a:ext uri="{FF2B5EF4-FFF2-40B4-BE49-F238E27FC236}">
                <a16:creationId xmlns:a16="http://schemas.microsoft.com/office/drawing/2014/main" id="{6B176B11-1D67-D3E5-C67B-F874410BB04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28FD74BB-9726-6246-92A7-0654B344FD45}" type="slidenum">
              <a:rPr lang="en-US" altLang="en-US"/>
              <a:pPr>
                <a:spcBef>
                  <a:spcPct val="0"/>
                </a:spcBef>
              </a:pPr>
              <a:t>1</a:t>
            </a:fld>
            <a:endParaRPr lang="en-US" altLang="en-US"/>
          </a:p>
        </p:txBody>
      </p:sp>
      <p:sp>
        <p:nvSpPr>
          <p:cNvPr id="19458" name="Rectangle 2">
            <a:extLst>
              <a:ext uri="{FF2B5EF4-FFF2-40B4-BE49-F238E27FC236}">
                <a16:creationId xmlns:a16="http://schemas.microsoft.com/office/drawing/2014/main" id="{3F6E74C6-C27A-8C4F-2887-940FE3FEBFF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59" name="Rectangle 3">
            <a:extLst>
              <a:ext uri="{FF2B5EF4-FFF2-40B4-BE49-F238E27FC236}">
                <a16:creationId xmlns:a16="http://schemas.microsoft.com/office/drawing/2014/main" id="{A808C4E4-D2F3-A9AA-D34D-1DDC374D276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7">
            <a:extLst>
              <a:ext uri="{FF2B5EF4-FFF2-40B4-BE49-F238E27FC236}">
                <a16:creationId xmlns:a16="http://schemas.microsoft.com/office/drawing/2014/main" id="{7DCC3A5B-129E-B2B2-5003-93C04DD478E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F491A453-9AC1-A746-ABB1-0A93CB63BBF6}" type="slidenum">
              <a:rPr lang="en-US" altLang="en-US"/>
              <a:pPr>
                <a:spcBef>
                  <a:spcPct val="0"/>
                </a:spcBef>
              </a:pPr>
              <a:t>10</a:t>
            </a:fld>
            <a:endParaRPr lang="en-US" altLang="en-US"/>
          </a:p>
        </p:txBody>
      </p:sp>
      <p:sp>
        <p:nvSpPr>
          <p:cNvPr id="33794" name="Rectangle 2">
            <a:extLst>
              <a:ext uri="{FF2B5EF4-FFF2-40B4-BE49-F238E27FC236}">
                <a16:creationId xmlns:a16="http://schemas.microsoft.com/office/drawing/2014/main" id="{4FE3BF26-0AFF-1361-AE6A-3903AD6939E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5" name="Rectangle 3">
            <a:extLst>
              <a:ext uri="{FF2B5EF4-FFF2-40B4-BE49-F238E27FC236}">
                <a16:creationId xmlns:a16="http://schemas.microsoft.com/office/drawing/2014/main" id="{B6CC6101-C501-D660-B159-BBD71094032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7">
            <a:extLst>
              <a:ext uri="{FF2B5EF4-FFF2-40B4-BE49-F238E27FC236}">
                <a16:creationId xmlns:a16="http://schemas.microsoft.com/office/drawing/2014/main" id="{7FAA7387-F2C2-1116-96C6-C3584FAE2C8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EAF9C5D-D89B-304B-B257-BD7CDDA33A45}" type="slidenum">
              <a:rPr lang="en-US" altLang="en-US"/>
              <a:pPr>
                <a:spcBef>
                  <a:spcPct val="0"/>
                </a:spcBef>
              </a:pPr>
              <a:t>11</a:t>
            </a:fld>
            <a:endParaRPr lang="en-US" altLang="en-US"/>
          </a:p>
        </p:txBody>
      </p:sp>
      <p:sp>
        <p:nvSpPr>
          <p:cNvPr id="35842" name="Rectangle 2">
            <a:extLst>
              <a:ext uri="{FF2B5EF4-FFF2-40B4-BE49-F238E27FC236}">
                <a16:creationId xmlns:a16="http://schemas.microsoft.com/office/drawing/2014/main" id="{C27077EA-DF54-98FA-2B78-A2C6C82BF49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3" name="Rectangle 3">
            <a:extLst>
              <a:ext uri="{FF2B5EF4-FFF2-40B4-BE49-F238E27FC236}">
                <a16:creationId xmlns:a16="http://schemas.microsoft.com/office/drawing/2014/main" id="{6A3D5259-FFA1-51A6-0184-42961677699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Rectangle 7">
            <a:extLst>
              <a:ext uri="{FF2B5EF4-FFF2-40B4-BE49-F238E27FC236}">
                <a16:creationId xmlns:a16="http://schemas.microsoft.com/office/drawing/2014/main" id="{52A36350-758F-4A9F-444B-AB7318F8940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C458087F-1EEA-8141-8996-37F36CA2FD73}" type="slidenum">
              <a:rPr lang="en-US" altLang="en-US"/>
              <a:pPr>
                <a:spcBef>
                  <a:spcPct val="0"/>
                </a:spcBef>
              </a:pPr>
              <a:t>12</a:t>
            </a:fld>
            <a:endParaRPr lang="en-US" altLang="en-US"/>
          </a:p>
        </p:txBody>
      </p:sp>
      <p:sp>
        <p:nvSpPr>
          <p:cNvPr id="41986" name="Rectangle 2">
            <a:extLst>
              <a:ext uri="{FF2B5EF4-FFF2-40B4-BE49-F238E27FC236}">
                <a16:creationId xmlns:a16="http://schemas.microsoft.com/office/drawing/2014/main" id="{0F079446-4ABE-B886-F491-80B0E3D5AF1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987" name="Rectangle 3">
            <a:extLst>
              <a:ext uri="{FF2B5EF4-FFF2-40B4-BE49-F238E27FC236}">
                <a16:creationId xmlns:a16="http://schemas.microsoft.com/office/drawing/2014/main" id="{21FCB782-B097-115F-A37F-68796522890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Rectangle 7">
            <a:extLst>
              <a:ext uri="{FF2B5EF4-FFF2-40B4-BE49-F238E27FC236}">
                <a16:creationId xmlns:a16="http://schemas.microsoft.com/office/drawing/2014/main" id="{3DDE7D8D-8458-50EF-10C1-3522C85A3B3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5CEF6922-2430-1F4F-9143-AFF4A9076645}" type="slidenum">
              <a:rPr lang="en-US" altLang="en-US"/>
              <a:pPr>
                <a:spcBef>
                  <a:spcPct val="0"/>
                </a:spcBef>
              </a:pPr>
              <a:t>13</a:t>
            </a:fld>
            <a:endParaRPr lang="en-US" altLang="en-US"/>
          </a:p>
        </p:txBody>
      </p:sp>
      <p:sp>
        <p:nvSpPr>
          <p:cNvPr id="44034" name="Rectangle 2">
            <a:extLst>
              <a:ext uri="{FF2B5EF4-FFF2-40B4-BE49-F238E27FC236}">
                <a16:creationId xmlns:a16="http://schemas.microsoft.com/office/drawing/2014/main" id="{9103FF16-1074-3A61-7EAC-BB89D6FEE8A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5" name="Rectangle 3">
            <a:extLst>
              <a:ext uri="{FF2B5EF4-FFF2-40B4-BE49-F238E27FC236}">
                <a16:creationId xmlns:a16="http://schemas.microsoft.com/office/drawing/2014/main" id="{620B9C89-40BF-232C-FDD2-ADA7F87B04A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Rectangle 7">
            <a:extLst>
              <a:ext uri="{FF2B5EF4-FFF2-40B4-BE49-F238E27FC236}">
                <a16:creationId xmlns:a16="http://schemas.microsoft.com/office/drawing/2014/main" id="{DD2648B9-3857-5A2B-0978-5E9591F38FB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4803700B-FC90-364A-A7F0-0A7EBE751738}" type="slidenum">
              <a:rPr lang="en-US" altLang="en-US"/>
              <a:pPr>
                <a:spcBef>
                  <a:spcPct val="0"/>
                </a:spcBef>
              </a:pPr>
              <a:t>14</a:t>
            </a:fld>
            <a:endParaRPr lang="en-US" altLang="en-US"/>
          </a:p>
        </p:txBody>
      </p:sp>
      <p:sp>
        <p:nvSpPr>
          <p:cNvPr id="47106" name="Rectangle 2">
            <a:extLst>
              <a:ext uri="{FF2B5EF4-FFF2-40B4-BE49-F238E27FC236}">
                <a16:creationId xmlns:a16="http://schemas.microsoft.com/office/drawing/2014/main" id="{87DCC55F-31CD-2526-BA66-B3DDA6284A9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7" name="Rectangle 3">
            <a:extLst>
              <a:ext uri="{FF2B5EF4-FFF2-40B4-BE49-F238E27FC236}">
                <a16:creationId xmlns:a16="http://schemas.microsoft.com/office/drawing/2014/main" id="{30CF960B-B244-4091-0A8C-EFB18A870EE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Rectangle 7">
            <a:extLst>
              <a:ext uri="{FF2B5EF4-FFF2-40B4-BE49-F238E27FC236}">
                <a16:creationId xmlns:a16="http://schemas.microsoft.com/office/drawing/2014/main" id="{D3AFD5F2-3A4B-308B-E299-2400AF6EB60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405EDBB8-0B39-294F-A674-F9D92286606F}" type="slidenum">
              <a:rPr lang="en-US" altLang="en-US"/>
              <a:pPr>
                <a:spcBef>
                  <a:spcPct val="0"/>
                </a:spcBef>
              </a:pPr>
              <a:t>15</a:t>
            </a:fld>
            <a:endParaRPr lang="en-US" altLang="en-US"/>
          </a:p>
        </p:txBody>
      </p:sp>
      <p:sp>
        <p:nvSpPr>
          <p:cNvPr id="49154" name="Rectangle 2">
            <a:extLst>
              <a:ext uri="{FF2B5EF4-FFF2-40B4-BE49-F238E27FC236}">
                <a16:creationId xmlns:a16="http://schemas.microsoft.com/office/drawing/2014/main" id="{5035E050-C7CD-B3A0-FFDF-040B41360E9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5" name="Rectangle 3">
            <a:extLst>
              <a:ext uri="{FF2B5EF4-FFF2-40B4-BE49-F238E27FC236}">
                <a16:creationId xmlns:a16="http://schemas.microsoft.com/office/drawing/2014/main" id="{79E1BFB2-B240-0F48-6B69-F7E3074B3FB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Rectangle 7">
            <a:extLst>
              <a:ext uri="{FF2B5EF4-FFF2-40B4-BE49-F238E27FC236}">
                <a16:creationId xmlns:a16="http://schemas.microsoft.com/office/drawing/2014/main" id="{91994D37-C9CD-F571-864A-262773551CC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602535EF-1CC3-6040-9339-1AE8258696A1}" type="slidenum">
              <a:rPr lang="en-US" altLang="en-US"/>
              <a:pPr>
                <a:spcBef>
                  <a:spcPct val="0"/>
                </a:spcBef>
              </a:pPr>
              <a:t>16</a:t>
            </a:fld>
            <a:endParaRPr lang="en-US" altLang="en-US"/>
          </a:p>
        </p:txBody>
      </p:sp>
      <p:sp>
        <p:nvSpPr>
          <p:cNvPr id="53250" name="Rectangle 2">
            <a:extLst>
              <a:ext uri="{FF2B5EF4-FFF2-40B4-BE49-F238E27FC236}">
                <a16:creationId xmlns:a16="http://schemas.microsoft.com/office/drawing/2014/main" id="{ED52D218-C4FE-8471-E617-3A924BBD2B5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1" name="Rectangle 3">
            <a:extLst>
              <a:ext uri="{FF2B5EF4-FFF2-40B4-BE49-F238E27FC236}">
                <a16:creationId xmlns:a16="http://schemas.microsoft.com/office/drawing/2014/main" id="{9F23938E-80AB-7194-F4E3-7184CAF48EE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Rectangle 7">
            <a:extLst>
              <a:ext uri="{FF2B5EF4-FFF2-40B4-BE49-F238E27FC236}">
                <a16:creationId xmlns:a16="http://schemas.microsoft.com/office/drawing/2014/main" id="{32CBBE98-F310-0364-9318-F1DBEC0A279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3373D8FC-EE46-334D-BE43-84D23579AD6C}" type="slidenum">
              <a:rPr lang="en-US" altLang="en-US"/>
              <a:pPr>
                <a:spcBef>
                  <a:spcPct val="0"/>
                </a:spcBef>
              </a:pPr>
              <a:t>17</a:t>
            </a:fld>
            <a:endParaRPr lang="en-US" altLang="en-US"/>
          </a:p>
        </p:txBody>
      </p:sp>
      <p:sp>
        <p:nvSpPr>
          <p:cNvPr id="57346" name="Rectangle 2">
            <a:extLst>
              <a:ext uri="{FF2B5EF4-FFF2-40B4-BE49-F238E27FC236}">
                <a16:creationId xmlns:a16="http://schemas.microsoft.com/office/drawing/2014/main" id="{F9D23342-352D-F1A3-6D53-9D8D153B441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7" name="Rectangle 3">
            <a:extLst>
              <a:ext uri="{FF2B5EF4-FFF2-40B4-BE49-F238E27FC236}">
                <a16:creationId xmlns:a16="http://schemas.microsoft.com/office/drawing/2014/main" id="{6DBF2DE8-9D95-8A2F-34B4-091C9A914FB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Rectangle 7">
            <a:extLst>
              <a:ext uri="{FF2B5EF4-FFF2-40B4-BE49-F238E27FC236}">
                <a16:creationId xmlns:a16="http://schemas.microsoft.com/office/drawing/2014/main" id="{53C029C2-9392-4563-E890-216CAAB8695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A7887F60-2613-9A49-8A8B-A161781C9E75}" type="slidenum">
              <a:rPr lang="en-US" altLang="en-US"/>
              <a:pPr>
                <a:spcBef>
                  <a:spcPct val="0"/>
                </a:spcBef>
              </a:pPr>
              <a:t>18</a:t>
            </a:fld>
            <a:endParaRPr lang="en-US" altLang="en-US"/>
          </a:p>
        </p:txBody>
      </p:sp>
      <p:sp>
        <p:nvSpPr>
          <p:cNvPr id="59394" name="Rectangle 2">
            <a:extLst>
              <a:ext uri="{FF2B5EF4-FFF2-40B4-BE49-F238E27FC236}">
                <a16:creationId xmlns:a16="http://schemas.microsoft.com/office/drawing/2014/main" id="{08645802-3020-D252-110C-6E14937A1C7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5" name="Rectangle 3">
            <a:extLst>
              <a:ext uri="{FF2B5EF4-FFF2-40B4-BE49-F238E27FC236}">
                <a16:creationId xmlns:a16="http://schemas.microsoft.com/office/drawing/2014/main" id="{BE1BFD7C-CBD8-547C-7847-9C08693570C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Rectangle 7">
            <a:extLst>
              <a:ext uri="{FF2B5EF4-FFF2-40B4-BE49-F238E27FC236}">
                <a16:creationId xmlns:a16="http://schemas.microsoft.com/office/drawing/2014/main" id="{D9FC5A7E-CFC6-F837-7F7C-F0D46DC7797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B11BEF13-BF31-F249-BE95-74BB3FD86527}" type="slidenum">
              <a:rPr lang="en-US" altLang="en-US"/>
              <a:pPr>
                <a:spcBef>
                  <a:spcPct val="0"/>
                </a:spcBef>
              </a:pPr>
              <a:t>19</a:t>
            </a:fld>
            <a:endParaRPr lang="en-US" altLang="en-US"/>
          </a:p>
        </p:txBody>
      </p:sp>
      <p:sp>
        <p:nvSpPr>
          <p:cNvPr id="61442" name="Rectangle 2">
            <a:extLst>
              <a:ext uri="{FF2B5EF4-FFF2-40B4-BE49-F238E27FC236}">
                <a16:creationId xmlns:a16="http://schemas.microsoft.com/office/drawing/2014/main" id="{BBD3E94A-67C0-C131-4F78-9A67A7A4025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3" name="Rectangle 3">
            <a:extLst>
              <a:ext uri="{FF2B5EF4-FFF2-40B4-BE49-F238E27FC236}">
                <a16:creationId xmlns:a16="http://schemas.microsoft.com/office/drawing/2014/main" id="{86CA34F7-DBF1-0DEA-7DD9-EF6C051E458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7">
            <a:extLst>
              <a:ext uri="{FF2B5EF4-FFF2-40B4-BE49-F238E27FC236}">
                <a16:creationId xmlns:a16="http://schemas.microsoft.com/office/drawing/2014/main" id="{E92CDA4A-F1D1-57D9-F64E-3B441141604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BA7D764D-33BB-724D-A9F1-FAA97F6AACC6}" type="slidenum">
              <a:rPr lang="en-US" altLang="en-US"/>
              <a:pPr>
                <a:spcBef>
                  <a:spcPct val="0"/>
                </a:spcBef>
              </a:pPr>
              <a:t>2</a:t>
            </a:fld>
            <a:endParaRPr lang="en-US" altLang="en-US"/>
          </a:p>
        </p:txBody>
      </p:sp>
      <p:sp>
        <p:nvSpPr>
          <p:cNvPr id="21506" name="Rectangle 2">
            <a:extLst>
              <a:ext uri="{FF2B5EF4-FFF2-40B4-BE49-F238E27FC236}">
                <a16:creationId xmlns:a16="http://schemas.microsoft.com/office/drawing/2014/main" id="{84861AD2-A36B-49EF-91FB-FCF67589F66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7" name="Rectangle 3">
            <a:extLst>
              <a:ext uri="{FF2B5EF4-FFF2-40B4-BE49-F238E27FC236}">
                <a16:creationId xmlns:a16="http://schemas.microsoft.com/office/drawing/2014/main" id="{2FA3075D-BF92-F85A-88F1-66E1BFB509E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Rectangle 7">
            <a:extLst>
              <a:ext uri="{FF2B5EF4-FFF2-40B4-BE49-F238E27FC236}">
                <a16:creationId xmlns:a16="http://schemas.microsoft.com/office/drawing/2014/main" id="{C75F414D-74E3-6CA2-6B80-34D53027849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4FB9A286-B1A5-5B4D-A075-2C59FD1F183E}" type="slidenum">
              <a:rPr lang="en-US" altLang="en-US"/>
              <a:pPr>
                <a:spcBef>
                  <a:spcPct val="0"/>
                </a:spcBef>
              </a:pPr>
              <a:t>20</a:t>
            </a:fld>
            <a:endParaRPr lang="en-US" altLang="en-US"/>
          </a:p>
        </p:txBody>
      </p:sp>
      <p:sp>
        <p:nvSpPr>
          <p:cNvPr id="63490" name="Rectangle 2">
            <a:extLst>
              <a:ext uri="{FF2B5EF4-FFF2-40B4-BE49-F238E27FC236}">
                <a16:creationId xmlns:a16="http://schemas.microsoft.com/office/drawing/2014/main" id="{CBAF2B9A-84E9-D93F-2B71-78D82429381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1" name="Rectangle 3">
            <a:extLst>
              <a:ext uri="{FF2B5EF4-FFF2-40B4-BE49-F238E27FC236}">
                <a16:creationId xmlns:a16="http://schemas.microsoft.com/office/drawing/2014/main" id="{94E28D05-46AD-45BE-0728-76DABD843E6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Rectangle 7">
            <a:extLst>
              <a:ext uri="{FF2B5EF4-FFF2-40B4-BE49-F238E27FC236}">
                <a16:creationId xmlns:a16="http://schemas.microsoft.com/office/drawing/2014/main" id="{EE230898-75F8-9156-E9DB-AD1DFD529C3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A8DA4BB4-206F-4E4B-865B-F6F3FEC2D92F}" type="slidenum">
              <a:rPr lang="en-US" altLang="en-US"/>
              <a:pPr>
                <a:spcBef>
                  <a:spcPct val="0"/>
                </a:spcBef>
              </a:pPr>
              <a:t>21</a:t>
            </a:fld>
            <a:endParaRPr lang="en-US" altLang="en-US"/>
          </a:p>
        </p:txBody>
      </p:sp>
      <p:sp>
        <p:nvSpPr>
          <p:cNvPr id="65538" name="Rectangle 2">
            <a:extLst>
              <a:ext uri="{FF2B5EF4-FFF2-40B4-BE49-F238E27FC236}">
                <a16:creationId xmlns:a16="http://schemas.microsoft.com/office/drawing/2014/main" id="{FA15515C-138C-196E-12F3-15E92EFBE01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39" name="Rectangle 3">
            <a:extLst>
              <a:ext uri="{FF2B5EF4-FFF2-40B4-BE49-F238E27FC236}">
                <a16:creationId xmlns:a16="http://schemas.microsoft.com/office/drawing/2014/main" id="{822936C7-8D9C-D65D-C9C4-0BE09F195EE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Rectangle 7">
            <a:extLst>
              <a:ext uri="{FF2B5EF4-FFF2-40B4-BE49-F238E27FC236}">
                <a16:creationId xmlns:a16="http://schemas.microsoft.com/office/drawing/2014/main" id="{00424053-A7B9-E230-B1C2-EF36EA6B0AE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9F5A979D-14A9-624D-B0B0-AF2DD12E6349}" type="slidenum">
              <a:rPr lang="en-US" altLang="en-US"/>
              <a:pPr>
                <a:spcBef>
                  <a:spcPct val="0"/>
                </a:spcBef>
              </a:pPr>
              <a:t>22</a:t>
            </a:fld>
            <a:endParaRPr lang="en-US" altLang="en-US"/>
          </a:p>
        </p:txBody>
      </p:sp>
      <p:sp>
        <p:nvSpPr>
          <p:cNvPr id="69634" name="Rectangle 2">
            <a:extLst>
              <a:ext uri="{FF2B5EF4-FFF2-40B4-BE49-F238E27FC236}">
                <a16:creationId xmlns:a16="http://schemas.microsoft.com/office/drawing/2014/main" id="{8D0DA515-F847-1476-81B4-FEF2F5574E6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5" name="Rectangle 3">
            <a:extLst>
              <a:ext uri="{FF2B5EF4-FFF2-40B4-BE49-F238E27FC236}">
                <a16:creationId xmlns:a16="http://schemas.microsoft.com/office/drawing/2014/main" id="{B0CCCA0E-5A1D-1A89-3FBB-6F11DF09088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1" name="Rectangle 7">
            <a:extLst>
              <a:ext uri="{FF2B5EF4-FFF2-40B4-BE49-F238E27FC236}">
                <a16:creationId xmlns:a16="http://schemas.microsoft.com/office/drawing/2014/main" id="{911E7EAB-848A-30FA-E95E-93CDA06C1F7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EAEEBB31-DC05-244D-B761-74D2318F7A5E}" type="slidenum">
              <a:rPr lang="en-US" altLang="en-US"/>
              <a:pPr>
                <a:spcBef>
                  <a:spcPct val="0"/>
                </a:spcBef>
              </a:pPr>
              <a:t>23</a:t>
            </a:fld>
            <a:endParaRPr lang="en-US" altLang="en-US"/>
          </a:p>
        </p:txBody>
      </p:sp>
      <p:sp>
        <p:nvSpPr>
          <p:cNvPr id="71682" name="Rectangle 2">
            <a:extLst>
              <a:ext uri="{FF2B5EF4-FFF2-40B4-BE49-F238E27FC236}">
                <a16:creationId xmlns:a16="http://schemas.microsoft.com/office/drawing/2014/main" id="{623BD3BF-97E4-1AA6-B4F7-982A873FCB1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3" name="Rectangle 3">
            <a:extLst>
              <a:ext uri="{FF2B5EF4-FFF2-40B4-BE49-F238E27FC236}">
                <a16:creationId xmlns:a16="http://schemas.microsoft.com/office/drawing/2014/main" id="{EEB051F8-5D1F-0ABF-895F-E9AD3FCD61C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Rectangle 7">
            <a:extLst>
              <a:ext uri="{FF2B5EF4-FFF2-40B4-BE49-F238E27FC236}">
                <a16:creationId xmlns:a16="http://schemas.microsoft.com/office/drawing/2014/main" id="{BA28EA90-ABB3-B105-B807-BCF41809CD5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B0200C09-6D5F-254D-9ABC-C46A05422675}" type="slidenum">
              <a:rPr lang="en-US" altLang="en-US"/>
              <a:pPr>
                <a:spcBef>
                  <a:spcPct val="0"/>
                </a:spcBef>
              </a:pPr>
              <a:t>24</a:t>
            </a:fld>
            <a:endParaRPr lang="en-US" altLang="en-US"/>
          </a:p>
        </p:txBody>
      </p:sp>
      <p:sp>
        <p:nvSpPr>
          <p:cNvPr id="73730" name="Rectangle 2">
            <a:extLst>
              <a:ext uri="{FF2B5EF4-FFF2-40B4-BE49-F238E27FC236}">
                <a16:creationId xmlns:a16="http://schemas.microsoft.com/office/drawing/2014/main" id="{F29E11E1-06D7-F1C0-1A9D-A9B01E8C139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1" name="Rectangle 3">
            <a:extLst>
              <a:ext uri="{FF2B5EF4-FFF2-40B4-BE49-F238E27FC236}">
                <a16:creationId xmlns:a16="http://schemas.microsoft.com/office/drawing/2014/main" id="{1F6A7E66-BD1C-9D53-F814-F9BE1BEF2FC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Rectangle 7">
            <a:extLst>
              <a:ext uri="{FF2B5EF4-FFF2-40B4-BE49-F238E27FC236}">
                <a16:creationId xmlns:a16="http://schemas.microsoft.com/office/drawing/2014/main" id="{5599E26B-D2CD-DF9C-E14F-BECF09E0838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2ED87B9C-EE35-B547-91A0-E5CD5EC5BD53}" type="slidenum">
              <a:rPr lang="en-US" altLang="en-US"/>
              <a:pPr>
                <a:spcBef>
                  <a:spcPct val="0"/>
                </a:spcBef>
              </a:pPr>
              <a:t>25</a:t>
            </a:fld>
            <a:endParaRPr lang="en-US" altLang="en-US"/>
          </a:p>
        </p:txBody>
      </p:sp>
      <p:sp>
        <p:nvSpPr>
          <p:cNvPr id="77826" name="Rectangle 2">
            <a:extLst>
              <a:ext uri="{FF2B5EF4-FFF2-40B4-BE49-F238E27FC236}">
                <a16:creationId xmlns:a16="http://schemas.microsoft.com/office/drawing/2014/main" id="{8FCEEE03-28CA-1516-A7D5-3F590E8F924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7" name="Rectangle 3">
            <a:extLst>
              <a:ext uri="{FF2B5EF4-FFF2-40B4-BE49-F238E27FC236}">
                <a16:creationId xmlns:a16="http://schemas.microsoft.com/office/drawing/2014/main" id="{13216657-DB98-6DCB-93B3-8737D2964A4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3" name="Rectangle 7">
            <a:extLst>
              <a:ext uri="{FF2B5EF4-FFF2-40B4-BE49-F238E27FC236}">
                <a16:creationId xmlns:a16="http://schemas.microsoft.com/office/drawing/2014/main" id="{60C5BC25-3E2B-FF23-6742-0FBE5B89682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44BF31CD-CB71-954B-A1FA-DC052F5D04F8}" type="slidenum">
              <a:rPr lang="en-US" altLang="en-US"/>
              <a:pPr>
                <a:spcBef>
                  <a:spcPct val="0"/>
                </a:spcBef>
              </a:pPr>
              <a:t>26</a:t>
            </a:fld>
            <a:endParaRPr lang="en-US" altLang="en-US"/>
          </a:p>
        </p:txBody>
      </p:sp>
      <p:sp>
        <p:nvSpPr>
          <p:cNvPr id="79874" name="Rectangle 2">
            <a:extLst>
              <a:ext uri="{FF2B5EF4-FFF2-40B4-BE49-F238E27FC236}">
                <a16:creationId xmlns:a16="http://schemas.microsoft.com/office/drawing/2014/main" id="{1C3B2F1C-6D2F-F92D-773E-8253C18038E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5" name="Rectangle 3">
            <a:extLst>
              <a:ext uri="{FF2B5EF4-FFF2-40B4-BE49-F238E27FC236}">
                <a16:creationId xmlns:a16="http://schemas.microsoft.com/office/drawing/2014/main" id="{D845DC23-065D-5035-83F5-74BEE767F61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992824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1" name="Rectangle 7">
            <a:extLst>
              <a:ext uri="{FF2B5EF4-FFF2-40B4-BE49-F238E27FC236}">
                <a16:creationId xmlns:a16="http://schemas.microsoft.com/office/drawing/2014/main" id="{D5F75321-B0D4-DE7A-D3A1-257E3C8F930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48F299AC-4317-CD48-930D-0D136C738528}" type="slidenum">
              <a:rPr lang="en-US" altLang="en-US"/>
              <a:pPr>
                <a:spcBef>
                  <a:spcPct val="0"/>
                </a:spcBef>
              </a:pPr>
              <a:t>27</a:t>
            </a:fld>
            <a:endParaRPr lang="en-US" altLang="en-US"/>
          </a:p>
        </p:txBody>
      </p:sp>
      <p:sp>
        <p:nvSpPr>
          <p:cNvPr id="87042" name="Rectangle 2">
            <a:extLst>
              <a:ext uri="{FF2B5EF4-FFF2-40B4-BE49-F238E27FC236}">
                <a16:creationId xmlns:a16="http://schemas.microsoft.com/office/drawing/2014/main" id="{A94CA29A-B1EC-F4D5-C838-82D302F636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3" name="Rectangle 3">
            <a:extLst>
              <a:ext uri="{FF2B5EF4-FFF2-40B4-BE49-F238E27FC236}">
                <a16:creationId xmlns:a16="http://schemas.microsoft.com/office/drawing/2014/main" id="{EA1DA061-F474-8CD5-EBCA-38658C894D6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29" name="Rectangle 7">
            <a:extLst>
              <a:ext uri="{FF2B5EF4-FFF2-40B4-BE49-F238E27FC236}">
                <a16:creationId xmlns:a16="http://schemas.microsoft.com/office/drawing/2014/main" id="{6CB20B31-93A8-C640-1D54-295CEDA1750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809DA7F3-7D07-3244-ABB5-FC4BD3B6AB33}" type="slidenum">
              <a:rPr lang="en-US" altLang="en-US"/>
              <a:pPr>
                <a:spcBef>
                  <a:spcPct val="0"/>
                </a:spcBef>
              </a:pPr>
              <a:t>28</a:t>
            </a:fld>
            <a:endParaRPr lang="en-US" altLang="en-US"/>
          </a:p>
        </p:txBody>
      </p:sp>
      <p:sp>
        <p:nvSpPr>
          <p:cNvPr id="99330" name="Rectangle 2">
            <a:extLst>
              <a:ext uri="{FF2B5EF4-FFF2-40B4-BE49-F238E27FC236}">
                <a16:creationId xmlns:a16="http://schemas.microsoft.com/office/drawing/2014/main" id="{A740A6DE-2CDC-B734-FA65-E4A7CE99359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1" name="Rectangle 3">
            <a:extLst>
              <a:ext uri="{FF2B5EF4-FFF2-40B4-BE49-F238E27FC236}">
                <a16:creationId xmlns:a16="http://schemas.microsoft.com/office/drawing/2014/main" id="{A849A58B-D69C-489E-43D4-3C06AF6D2D5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144216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35F16B-F5E1-1001-9BAF-E176864AAB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3" name="Rectangle 7">
            <a:extLst>
              <a:ext uri="{FF2B5EF4-FFF2-40B4-BE49-F238E27FC236}">
                <a16:creationId xmlns:a16="http://schemas.microsoft.com/office/drawing/2014/main" id="{C47E4DD0-09DC-0C3B-55F2-927186ACAB8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3332C2E9-C9B8-0A42-8931-75B6E8D1BC77}" type="slidenum">
              <a:rPr lang="en-US" altLang="en-US"/>
              <a:pPr>
                <a:spcBef>
                  <a:spcPct val="0"/>
                </a:spcBef>
              </a:pPr>
              <a:t>29</a:t>
            </a:fld>
            <a:endParaRPr lang="en-US" altLang="en-US"/>
          </a:p>
        </p:txBody>
      </p:sp>
      <p:sp>
        <p:nvSpPr>
          <p:cNvPr id="105474" name="Rectangle 2">
            <a:extLst>
              <a:ext uri="{FF2B5EF4-FFF2-40B4-BE49-F238E27FC236}">
                <a16:creationId xmlns:a16="http://schemas.microsoft.com/office/drawing/2014/main" id="{91990B68-D67F-C962-DF5C-9F5F8CE40A7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5475" name="Rectangle 3">
            <a:extLst>
              <a:ext uri="{FF2B5EF4-FFF2-40B4-BE49-F238E27FC236}">
                <a16:creationId xmlns:a16="http://schemas.microsoft.com/office/drawing/2014/main" id="{446ECC20-0BDC-D805-7131-5268CF8012B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42588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7">
            <a:extLst>
              <a:ext uri="{FF2B5EF4-FFF2-40B4-BE49-F238E27FC236}">
                <a16:creationId xmlns:a16="http://schemas.microsoft.com/office/drawing/2014/main" id="{7FC5C044-0E4F-EC44-C8CC-9A98EADE6D1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C6854F0F-15A7-B345-AAE7-C22A3B615D77}" type="slidenum">
              <a:rPr lang="en-US" altLang="en-US"/>
              <a:pPr>
                <a:spcBef>
                  <a:spcPct val="0"/>
                </a:spcBef>
              </a:pPr>
              <a:t>3</a:t>
            </a:fld>
            <a:endParaRPr lang="en-US" altLang="en-US"/>
          </a:p>
        </p:txBody>
      </p:sp>
      <p:sp>
        <p:nvSpPr>
          <p:cNvPr id="23554" name="Rectangle 2">
            <a:extLst>
              <a:ext uri="{FF2B5EF4-FFF2-40B4-BE49-F238E27FC236}">
                <a16:creationId xmlns:a16="http://schemas.microsoft.com/office/drawing/2014/main" id="{03EADE92-4ECE-8104-C5B2-1866873C502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5" name="Rectangle 3">
            <a:extLst>
              <a:ext uri="{FF2B5EF4-FFF2-40B4-BE49-F238E27FC236}">
                <a16:creationId xmlns:a16="http://schemas.microsoft.com/office/drawing/2014/main" id="{4A5A7025-7953-1497-58E5-BC95EFB7904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61AD97-87FE-291B-81FD-DDF1BBAE47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1" name="Rectangle 7">
            <a:extLst>
              <a:ext uri="{FF2B5EF4-FFF2-40B4-BE49-F238E27FC236}">
                <a16:creationId xmlns:a16="http://schemas.microsoft.com/office/drawing/2014/main" id="{30509B29-B684-FA73-7553-D2011175F31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84BCA65E-DF49-8C42-83EA-1E3BEA7737D4}" type="slidenum">
              <a:rPr lang="en-US" altLang="en-US"/>
              <a:pPr>
                <a:spcBef>
                  <a:spcPct val="0"/>
                </a:spcBef>
              </a:pPr>
              <a:t>30</a:t>
            </a:fld>
            <a:endParaRPr lang="en-US" altLang="en-US"/>
          </a:p>
        </p:txBody>
      </p:sp>
      <p:sp>
        <p:nvSpPr>
          <p:cNvPr id="107522" name="Rectangle 2">
            <a:extLst>
              <a:ext uri="{FF2B5EF4-FFF2-40B4-BE49-F238E27FC236}">
                <a16:creationId xmlns:a16="http://schemas.microsoft.com/office/drawing/2014/main" id="{49DFE34D-D96C-D65F-2804-D7E20F588C0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7523" name="Rectangle 3">
            <a:extLst>
              <a:ext uri="{FF2B5EF4-FFF2-40B4-BE49-F238E27FC236}">
                <a16:creationId xmlns:a16="http://schemas.microsoft.com/office/drawing/2014/main" id="{3D7DCA10-0DEF-B019-CAC2-B336A1D2B5C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564641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7" name="Rectangle 7">
            <a:extLst>
              <a:ext uri="{FF2B5EF4-FFF2-40B4-BE49-F238E27FC236}">
                <a16:creationId xmlns:a16="http://schemas.microsoft.com/office/drawing/2014/main" id="{72DF9DC6-243A-881F-E833-BF949E06F9E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3B0A1597-D524-844E-9F76-6844A2540943}" type="slidenum">
              <a:rPr lang="en-US" altLang="en-US"/>
              <a:pPr>
                <a:spcBef>
                  <a:spcPct val="0"/>
                </a:spcBef>
              </a:pPr>
              <a:t>31</a:t>
            </a:fld>
            <a:endParaRPr lang="en-US" altLang="en-US"/>
          </a:p>
        </p:txBody>
      </p:sp>
      <p:sp>
        <p:nvSpPr>
          <p:cNvPr id="91138" name="Rectangle 2">
            <a:extLst>
              <a:ext uri="{FF2B5EF4-FFF2-40B4-BE49-F238E27FC236}">
                <a16:creationId xmlns:a16="http://schemas.microsoft.com/office/drawing/2014/main" id="{1710F770-0F64-95CD-400C-AECAD4FAC1B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39" name="Rectangle 3">
            <a:extLst>
              <a:ext uri="{FF2B5EF4-FFF2-40B4-BE49-F238E27FC236}">
                <a16:creationId xmlns:a16="http://schemas.microsoft.com/office/drawing/2014/main" id="{75B354CD-F1EF-149B-42C0-0A9FFF52B69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02EC4A-12D1-955B-1998-FED73FB5D4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5" name="Rectangle 7">
            <a:extLst>
              <a:ext uri="{FF2B5EF4-FFF2-40B4-BE49-F238E27FC236}">
                <a16:creationId xmlns:a16="http://schemas.microsoft.com/office/drawing/2014/main" id="{ED3DE762-9882-FA6C-E9D0-207E132D843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B7E7690C-21CE-9441-8083-5FB7C2E3919F}" type="slidenum">
              <a:rPr lang="en-US" altLang="en-US"/>
              <a:pPr>
                <a:spcBef>
                  <a:spcPct val="0"/>
                </a:spcBef>
              </a:pPr>
              <a:t>32</a:t>
            </a:fld>
            <a:endParaRPr lang="en-US" altLang="en-US"/>
          </a:p>
        </p:txBody>
      </p:sp>
      <p:sp>
        <p:nvSpPr>
          <p:cNvPr id="93186" name="Rectangle 2">
            <a:extLst>
              <a:ext uri="{FF2B5EF4-FFF2-40B4-BE49-F238E27FC236}">
                <a16:creationId xmlns:a16="http://schemas.microsoft.com/office/drawing/2014/main" id="{0AC791B4-F520-2C79-A9A6-AE5C14F5698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7" name="Rectangle 3">
            <a:extLst>
              <a:ext uri="{FF2B5EF4-FFF2-40B4-BE49-F238E27FC236}">
                <a16:creationId xmlns:a16="http://schemas.microsoft.com/office/drawing/2014/main" id="{6A8E2E7C-6AA2-1DBE-0425-1FF4A8660E4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890411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3" name="Rectangle 7">
            <a:extLst>
              <a:ext uri="{FF2B5EF4-FFF2-40B4-BE49-F238E27FC236}">
                <a16:creationId xmlns:a16="http://schemas.microsoft.com/office/drawing/2014/main" id="{75874A09-6B9F-CC3D-F196-5E10C3D6CD9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2E20594C-EC83-804F-8461-EAF19C64412B}" type="slidenum">
              <a:rPr lang="en-US" altLang="en-US"/>
              <a:pPr>
                <a:spcBef>
                  <a:spcPct val="0"/>
                </a:spcBef>
              </a:pPr>
              <a:t>33</a:t>
            </a:fld>
            <a:endParaRPr lang="en-US" altLang="en-US"/>
          </a:p>
        </p:txBody>
      </p:sp>
      <p:sp>
        <p:nvSpPr>
          <p:cNvPr id="95234" name="Rectangle 2">
            <a:extLst>
              <a:ext uri="{FF2B5EF4-FFF2-40B4-BE49-F238E27FC236}">
                <a16:creationId xmlns:a16="http://schemas.microsoft.com/office/drawing/2014/main" id="{987AFD63-5AF1-B12F-4FF5-AB6757E8ECD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5" name="Rectangle 3">
            <a:extLst>
              <a:ext uri="{FF2B5EF4-FFF2-40B4-BE49-F238E27FC236}">
                <a16:creationId xmlns:a16="http://schemas.microsoft.com/office/drawing/2014/main" id="{FA99F3CB-0F53-2F67-531A-C43C514A9DE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55988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69" name="Rectangle 7">
            <a:extLst>
              <a:ext uri="{FF2B5EF4-FFF2-40B4-BE49-F238E27FC236}">
                <a16:creationId xmlns:a16="http://schemas.microsoft.com/office/drawing/2014/main" id="{12B2F4BC-12F4-30C6-C057-804395EA1E2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3ECE9B38-B366-B144-88C1-9CADE7093CFD}" type="slidenum">
              <a:rPr lang="en-US" altLang="en-US"/>
              <a:pPr>
                <a:spcBef>
                  <a:spcPct val="0"/>
                </a:spcBef>
              </a:pPr>
              <a:t>34</a:t>
            </a:fld>
            <a:endParaRPr lang="en-US" altLang="en-US"/>
          </a:p>
        </p:txBody>
      </p:sp>
      <p:sp>
        <p:nvSpPr>
          <p:cNvPr id="109570" name="Rectangle 2">
            <a:extLst>
              <a:ext uri="{FF2B5EF4-FFF2-40B4-BE49-F238E27FC236}">
                <a16:creationId xmlns:a16="http://schemas.microsoft.com/office/drawing/2014/main" id="{B50949D0-6B98-FABA-3025-12E42CDB314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9571" name="Rectangle 3">
            <a:extLst>
              <a:ext uri="{FF2B5EF4-FFF2-40B4-BE49-F238E27FC236}">
                <a16:creationId xmlns:a16="http://schemas.microsoft.com/office/drawing/2014/main" id="{CE76096D-5E27-9A53-D4FF-2C41F945D7F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Rectangle 7">
            <a:extLst>
              <a:ext uri="{FF2B5EF4-FFF2-40B4-BE49-F238E27FC236}">
                <a16:creationId xmlns:a16="http://schemas.microsoft.com/office/drawing/2014/main" id="{9E925D89-0D09-C71F-1EB2-18D9AE46CBC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D1E34165-08E9-1245-94E8-FFECC4388120}" type="slidenum">
              <a:rPr lang="en-US" altLang="en-US"/>
              <a:pPr>
                <a:spcBef>
                  <a:spcPct val="0"/>
                </a:spcBef>
              </a:pPr>
              <a:t>4</a:t>
            </a:fld>
            <a:endParaRPr lang="en-US" altLang="en-US"/>
          </a:p>
        </p:txBody>
      </p:sp>
      <p:sp>
        <p:nvSpPr>
          <p:cNvPr id="25602" name="Rectangle 2">
            <a:extLst>
              <a:ext uri="{FF2B5EF4-FFF2-40B4-BE49-F238E27FC236}">
                <a16:creationId xmlns:a16="http://schemas.microsoft.com/office/drawing/2014/main" id="{DD190EDA-A9CF-B9C6-A46F-7B030096521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3" name="Rectangle 3">
            <a:extLst>
              <a:ext uri="{FF2B5EF4-FFF2-40B4-BE49-F238E27FC236}">
                <a16:creationId xmlns:a16="http://schemas.microsoft.com/office/drawing/2014/main" id="{07065D9B-3BC9-5E51-CF50-FC88477AC41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7">
            <a:extLst>
              <a:ext uri="{FF2B5EF4-FFF2-40B4-BE49-F238E27FC236}">
                <a16:creationId xmlns:a16="http://schemas.microsoft.com/office/drawing/2014/main" id="{890446D6-39E7-18E3-303A-A4140F2642A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5C5E8C16-73A9-B042-BD13-35621ECDCEB4}" type="slidenum">
              <a:rPr lang="en-US" altLang="en-US"/>
              <a:pPr>
                <a:spcBef>
                  <a:spcPct val="0"/>
                </a:spcBef>
              </a:pPr>
              <a:t>5</a:t>
            </a:fld>
            <a:endParaRPr lang="en-US" altLang="en-US"/>
          </a:p>
        </p:txBody>
      </p:sp>
      <p:sp>
        <p:nvSpPr>
          <p:cNvPr id="27650" name="Rectangle 2">
            <a:extLst>
              <a:ext uri="{FF2B5EF4-FFF2-40B4-BE49-F238E27FC236}">
                <a16:creationId xmlns:a16="http://schemas.microsoft.com/office/drawing/2014/main" id="{6154D02A-5DF6-5D3E-9039-9955B8B2FDC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651" name="Rectangle 3">
            <a:extLst>
              <a:ext uri="{FF2B5EF4-FFF2-40B4-BE49-F238E27FC236}">
                <a16:creationId xmlns:a16="http://schemas.microsoft.com/office/drawing/2014/main" id="{8AA410BB-DEFA-7689-CACC-F8C79FCA721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1213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7">
            <a:extLst>
              <a:ext uri="{FF2B5EF4-FFF2-40B4-BE49-F238E27FC236}">
                <a16:creationId xmlns:a16="http://schemas.microsoft.com/office/drawing/2014/main" id="{6833D2A2-482C-1C8C-9483-FFE6709D093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E75D88E7-95BD-124E-A90E-D74CA4F075F7}" type="slidenum">
              <a:rPr lang="en-US" altLang="en-US"/>
              <a:pPr>
                <a:spcBef>
                  <a:spcPct val="0"/>
                </a:spcBef>
              </a:pPr>
              <a:t>6</a:t>
            </a:fld>
            <a:endParaRPr lang="en-US" altLang="en-US"/>
          </a:p>
        </p:txBody>
      </p:sp>
      <p:sp>
        <p:nvSpPr>
          <p:cNvPr id="29698" name="Rectangle 2">
            <a:extLst>
              <a:ext uri="{FF2B5EF4-FFF2-40B4-BE49-F238E27FC236}">
                <a16:creationId xmlns:a16="http://schemas.microsoft.com/office/drawing/2014/main" id="{3EF78A88-6956-1E66-7D63-7590CF5E434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699" name="Rectangle 3">
            <a:extLst>
              <a:ext uri="{FF2B5EF4-FFF2-40B4-BE49-F238E27FC236}">
                <a16:creationId xmlns:a16="http://schemas.microsoft.com/office/drawing/2014/main" id="{0F42A31F-F72C-68D2-C5EB-DF87D39CFCE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7">
            <a:extLst>
              <a:ext uri="{FF2B5EF4-FFF2-40B4-BE49-F238E27FC236}">
                <a16:creationId xmlns:a16="http://schemas.microsoft.com/office/drawing/2014/main" id="{D875A16D-C035-09F7-8A6B-59F1D9868EB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B60F480D-CE12-4A4C-92A1-3C4536DC4FB8}" type="slidenum">
              <a:rPr lang="en-US" altLang="en-US"/>
              <a:pPr>
                <a:spcBef>
                  <a:spcPct val="0"/>
                </a:spcBef>
              </a:pPr>
              <a:t>7</a:t>
            </a:fld>
            <a:endParaRPr lang="en-US" altLang="en-US"/>
          </a:p>
        </p:txBody>
      </p:sp>
      <p:sp>
        <p:nvSpPr>
          <p:cNvPr id="31746" name="Rectangle 2">
            <a:extLst>
              <a:ext uri="{FF2B5EF4-FFF2-40B4-BE49-F238E27FC236}">
                <a16:creationId xmlns:a16="http://schemas.microsoft.com/office/drawing/2014/main" id="{CD4AE45B-9A62-1329-7CC7-C6E23660F4B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7" name="Rectangle 3">
            <a:extLst>
              <a:ext uri="{FF2B5EF4-FFF2-40B4-BE49-F238E27FC236}">
                <a16:creationId xmlns:a16="http://schemas.microsoft.com/office/drawing/2014/main" id="{68B7CBB8-80D2-2C50-C99A-2B8471062EE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7">
            <a:extLst>
              <a:ext uri="{FF2B5EF4-FFF2-40B4-BE49-F238E27FC236}">
                <a16:creationId xmlns:a16="http://schemas.microsoft.com/office/drawing/2014/main" id="{683D8DE0-A49A-0049-78BA-E7C34E203F7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E94E4E36-0A67-2B47-943A-62AB2FF82810}" type="slidenum">
              <a:rPr lang="en-US" altLang="en-US"/>
              <a:pPr>
                <a:spcBef>
                  <a:spcPct val="0"/>
                </a:spcBef>
              </a:pPr>
              <a:t>8</a:t>
            </a:fld>
            <a:endParaRPr lang="en-US" altLang="en-US"/>
          </a:p>
        </p:txBody>
      </p:sp>
      <p:sp>
        <p:nvSpPr>
          <p:cNvPr id="37890" name="Rectangle 2">
            <a:extLst>
              <a:ext uri="{FF2B5EF4-FFF2-40B4-BE49-F238E27FC236}">
                <a16:creationId xmlns:a16="http://schemas.microsoft.com/office/drawing/2014/main" id="{A4CECC65-B440-E458-2B8B-309E8152DBA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91" name="Rectangle 3">
            <a:extLst>
              <a:ext uri="{FF2B5EF4-FFF2-40B4-BE49-F238E27FC236}">
                <a16:creationId xmlns:a16="http://schemas.microsoft.com/office/drawing/2014/main" id="{FFC69DC2-E208-C9EA-9FEC-680DACC6BFB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02938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7">
            <a:extLst>
              <a:ext uri="{FF2B5EF4-FFF2-40B4-BE49-F238E27FC236}">
                <a16:creationId xmlns:a16="http://schemas.microsoft.com/office/drawing/2014/main" id="{CC3B1078-5DE5-8511-80A8-A31A3FB7DF9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A672F6C3-45A1-6146-9C6F-E4799C8511C7}" type="slidenum">
              <a:rPr lang="en-US" altLang="en-US"/>
              <a:pPr>
                <a:spcBef>
                  <a:spcPct val="0"/>
                </a:spcBef>
              </a:pPr>
              <a:t>9</a:t>
            </a:fld>
            <a:endParaRPr lang="en-US" altLang="en-US"/>
          </a:p>
        </p:txBody>
      </p:sp>
      <p:sp>
        <p:nvSpPr>
          <p:cNvPr id="39938" name="Rectangle 2">
            <a:extLst>
              <a:ext uri="{FF2B5EF4-FFF2-40B4-BE49-F238E27FC236}">
                <a16:creationId xmlns:a16="http://schemas.microsoft.com/office/drawing/2014/main" id="{77AD5A36-0026-108D-6103-B9483686AC2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39" name="Rectangle 3">
            <a:extLst>
              <a:ext uri="{FF2B5EF4-FFF2-40B4-BE49-F238E27FC236}">
                <a16:creationId xmlns:a16="http://schemas.microsoft.com/office/drawing/2014/main" id="{33343AD1-12CF-3F36-7506-4584416FAD0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8FAC4F-7DAF-CE0B-5A2B-14BEE70023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2005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11C14F-713C-E347-EF3E-ACBA659A2E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Principles of Human Anatomy and Physiology, 11e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C274C9-5CFB-F74A-E57B-5885886F39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449C2E6-B7F9-C24C-95CB-E9CF6E6A557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738809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2EBB1F-04EF-3FAB-367C-429784DC68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2005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5E762C-1BAB-DD77-95C9-7EDF36FE66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Principles of Human Anatomy and Physiology, 11e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115649-9B17-610C-280A-858CC8313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BADAC2-E501-8A44-B353-C49C113EEA7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412085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4C9ED6-45C8-0B88-EE27-C43E604D9F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2005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A408DF-0B73-C399-430F-A2D4C195A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Principles of Human Anatomy and Physiology, 11e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A8713E-234D-1805-48C2-0FC539974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FB53F86-C9B8-4E4A-88E6-6517C863F57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242246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>
  <p:cSld name="Title, Clip 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683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lipArt Placeholder 2"/>
          <p:cNvSpPr>
            <a:spLocks noGrp="1"/>
          </p:cNvSpPr>
          <p:nvPr>
            <p:ph type="clipArt" sz="half" idx="1"/>
          </p:nvPr>
        </p:nvSpPr>
        <p:spPr>
          <a:xfrm>
            <a:off x="457200" y="1828800"/>
            <a:ext cx="4076700" cy="4267200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86300" y="1828800"/>
            <a:ext cx="4076700" cy="4267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207047-DEA5-8946-8272-D5A31CBACD4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33400" y="63246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2005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690E00-487E-2AB3-9CB6-88EEB6DF9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90800" y="6324600"/>
            <a:ext cx="3810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Principles of Human Anatomy and Physiology, 11e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7C6760-C546-2DF1-1DBF-DE7FEC5F99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77000" y="6324600"/>
            <a:ext cx="2286000" cy="45720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BB0F27A1-1072-A948-B5EF-062755327BD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160586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683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828800"/>
            <a:ext cx="4076700" cy="4267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4686300" y="1828800"/>
            <a:ext cx="4076700" cy="4267200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E59C07-0483-D54D-64DB-DEA96A0F8B3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33400" y="63246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2005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6FBBB3-8105-261A-103A-1D208E029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90800" y="6324600"/>
            <a:ext cx="3810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Principles of Human Anatomy and Physiology, 11e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710884-7A1A-436C-ABF8-DBFB6F248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77000" y="6324600"/>
            <a:ext cx="2286000" cy="45720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6E2C90A7-139B-9F49-967F-B7C5CD43D0C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9302683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>
  <p:cSld name="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683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828800"/>
            <a:ext cx="8305800" cy="2057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4038600"/>
            <a:ext cx="8305800" cy="2057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D4A77A-D349-F357-744A-B901078B8F2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33400" y="63246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2005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709F01-8925-B809-E552-859FADFA29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90800" y="6324600"/>
            <a:ext cx="3810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Principles of Human Anatomy and Physiology, 11e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085655-0740-9939-405C-A97CBF108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77000" y="6324600"/>
            <a:ext cx="2286000" cy="45720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26D62D97-B897-3B49-A708-EC7CB524534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372732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938BD1-47E5-8A74-7889-FED3B18E9C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2005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13CC35-F1D3-1EC9-C50A-FC0B0221EB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Principles of Human Anatomy and Physiology, 11e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6E2BEF-A8AE-908D-42CA-56A1C464B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3103FF8-AEDC-1D40-B757-C63B6AD6718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00735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34524D-987B-16ED-E7D0-67AA0C29D3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2005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E618DD-7F17-07CC-C15C-4664F7B7CA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Principles of Human Anatomy and Physiology, 11e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6F52E7-FF88-9A1D-7437-DB204AC34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A4C8216-E82B-8248-8A06-7CD6E237E1C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895047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4533B959-BFF5-D636-359B-D59A7272DB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2005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EA0B0ED-E93D-6832-8A02-42916ADF43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Principles of Human Anatomy and Physiology, 11e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990E4C4F-DA5E-E2CE-91F0-D5DF4428E6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EB8D692-E3E0-1246-BFF2-97F93743DAC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061579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3EFE2C07-9716-4DC2-5106-AE7C475A3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2005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76ACB9BB-44CC-C1CA-F8BB-F721D80517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Principles of Human Anatomy and Physiology, 11e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29BFBD7-9B5A-3F02-B4B5-CCDB2034F5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F4BAC1-8E82-FC4A-A561-F1BAF1F00E4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436632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C5E4B47B-1723-A237-37F9-DF257EBD53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2005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A4852E5B-0839-942F-0421-089D967C9B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Principles of Human Anatomy and Physiology, 11e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8FC8350-B9FD-1101-C139-8A7AFD391E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8200FB-4E0F-3649-813E-097AC3FB317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833258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C5D03D8B-D9EB-983D-7229-A29B150CB9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2005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6686B3E4-84D3-ADC9-E25E-FFC46D6D4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Principles of Human Anatomy and Physiology, 11e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1638D8A9-2EFE-3178-9B6B-E0C217077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593E49-D577-3840-B215-7BBC709A45B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581899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B38551D3-01D4-4345-3568-7824CC1593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2005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9FFC40F-F36C-D341-DC78-F25450933E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Principles of Human Anatomy and Physiology, 11e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1999C369-F438-7E06-E636-9A36E9AC2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EC6D8E0-3AE1-0B43-BD0C-4E38176D775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715354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00673CDF-A817-0EDC-F89C-D7CAF1F705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2005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0B0DB7EE-5386-773E-7954-4DC659E9ED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Principles of Human Anatomy and Physiology, 11e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F457A082-5B17-7D49-4011-FBFEB029D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DDDA5D-6330-964C-BCD0-7D6704B201D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823061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D98AA210-29D0-BCA5-5640-06BE646A07D9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5000B48A-75E7-495F-049E-2D1AADCAC8F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F685C8-BC40-8030-919C-660F40180EF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hangingPunct="1">
              <a:defRPr sz="1200">
                <a:solidFill>
                  <a:schemeClr val="tx1">
                    <a:tint val="75000"/>
                  </a:schemeClr>
                </a:solidFill>
                <a:latin typeface="Arial" charset="0"/>
              </a:defRPr>
            </a:lvl1pPr>
          </a:lstStyle>
          <a:p>
            <a:pPr>
              <a:defRPr/>
            </a:pPr>
            <a:r>
              <a:rPr lang="en-US"/>
              <a:t>2005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20312F-7C0C-55AC-679A-9D23136487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hangingPunct="1">
              <a:defRPr sz="1200">
                <a:solidFill>
                  <a:schemeClr val="tx1">
                    <a:tint val="75000"/>
                  </a:schemeClr>
                </a:solidFill>
                <a:latin typeface="Arial" charset="0"/>
              </a:defRPr>
            </a:lvl1pPr>
          </a:lstStyle>
          <a:p>
            <a:pPr>
              <a:defRPr/>
            </a:pPr>
            <a:r>
              <a:rPr lang="en-US"/>
              <a:t>Principles of Human Anatomy and Physiology, 11e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D72B53-7AFE-5FD0-933F-A63D17B622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829DE470-F291-A449-91B1-EE917C7652E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2" r:id="rId1"/>
    <p:sldLayoutId id="2147483783" r:id="rId2"/>
    <p:sldLayoutId id="2147483784" r:id="rId3"/>
    <p:sldLayoutId id="2147483785" r:id="rId4"/>
    <p:sldLayoutId id="2147483786" r:id="rId5"/>
    <p:sldLayoutId id="2147483787" r:id="rId6"/>
    <p:sldLayoutId id="2147483788" r:id="rId7"/>
    <p:sldLayoutId id="2147483789" r:id="rId8"/>
    <p:sldLayoutId id="2147483790" r:id="rId9"/>
    <p:sldLayoutId id="2147483791" r:id="rId10"/>
    <p:sldLayoutId id="2147483792" r:id="rId11"/>
    <p:sldLayoutId id="2147483793" r:id="rId12"/>
    <p:sldLayoutId id="2147483794" r:id="rId13"/>
    <p:sldLayoutId id="2147483795" r:id="rId14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tif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2">
            <a:extLst>
              <a:ext uri="{FF2B5EF4-FFF2-40B4-BE49-F238E27FC236}">
                <a16:creationId xmlns:a16="http://schemas.microsoft.com/office/drawing/2014/main" id="{5BCFE2FB-E5B3-96B8-A7A8-EFBB54FBB87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Chapter 6</a:t>
            </a:r>
          </a:p>
        </p:txBody>
      </p:sp>
      <p:sp>
        <p:nvSpPr>
          <p:cNvPr id="321539" name="Rectangle 3">
            <a:extLst>
              <a:ext uri="{FF2B5EF4-FFF2-40B4-BE49-F238E27FC236}">
                <a16:creationId xmlns:a16="http://schemas.microsoft.com/office/drawing/2014/main" id="{5425C08D-703C-1B4F-EAB0-A8E02E021226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chemeClr val="tx1"/>
                </a:solidFill>
              </a:rPr>
              <a:t>The Skeletal System: Bone Tissue</a:t>
            </a:r>
          </a:p>
          <a:p>
            <a:pPr eaLnBrk="1" fontAlgn="auto" hangingPunct="1">
              <a:spcAft>
                <a:spcPts val="0"/>
              </a:spcAft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2">
            <a:extLst>
              <a:ext uri="{FF2B5EF4-FFF2-40B4-BE49-F238E27FC236}">
                <a16:creationId xmlns:a16="http://schemas.microsoft.com/office/drawing/2014/main" id="{319E4F4A-F9CC-AD26-057A-E95AE7603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38100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/>
              <a:t>Histology of Compact Bone</a:t>
            </a:r>
          </a:p>
        </p:txBody>
      </p:sp>
      <p:sp>
        <p:nvSpPr>
          <p:cNvPr id="32770" name="Rectangle 3">
            <a:extLst>
              <a:ext uri="{FF2B5EF4-FFF2-40B4-BE49-F238E27FC236}">
                <a16:creationId xmlns:a16="http://schemas.microsoft.com/office/drawing/2014/main" id="{D72A1A2C-CC45-C6E0-536F-BE037A10BC30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18393" y="1793875"/>
            <a:ext cx="9144000" cy="22860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800" b="1" dirty="0"/>
              <a:t>Osteon</a:t>
            </a:r>
            <a:r>
              <a:rPr lang="en-US" altLang="en-US" sz="2800" dirty="0"/>
              <a:t> is concentric rings (</a:t>
            </a:r>
            <a:r>
              <a:rPr lang="en-US" altLang="en-US" sz="2800" b="1" dirty="0"/>
              <a:t>lamellae</a:t>
            </a:r>
            <a:r>
              <a:rPr lang="en-US" altLang="en-US" sz="2800" dirty="0"/>
              <a:t>) of calcified matrix surrounding a vertically oriented blood vessel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800" b="1" dirty="0"/>
              <a:t>Osteocytes</a:t>
            </a:r>
            <a:r>
              <a:rPr lang="en-US" altLang="en-US" sz="2800" dirty="0"/>
              <a:t> are found in spaces called </a:t>
            </a:r>
            <a:r>
              <a:rPr lang="en-US" altLang="en-US" sz="2800" b="1" dirty="0"/>
              <a:t>lacunae</a:t>
            </a:r>
            <a:endParaRPr lang="en-US" altLang="en-US" sz="2800" dirty="0"/>
          </a:p>
          <a:p>
            <a:pPr eaLnBrk="1" hangingPunct="1">
              <a:lnSpc>
                <a:spcPct val="90000"/>
              </a:lnSpc>
            </a:pPr>
            <a:r>
              <a:rPr lang="en-US" altLang="en-US" sz="2800" dirty="0"/>
              <a:t>Osteocytes communicate through </a:t>
            </a:r>
            <a:r>
              <a:rPr lang="en-US" altLang="en-US" sz="2800" b="1" dirty="0"/>
              <a:t>canaliculi</a:t>
            </a:r>
            <a:r>
              <a:rPr lang="en-US" altLang="en-US" sz="2800" dirty="0"/>
              <a:t> filled with extracellular fluid that connect one cell to the next cell</a:t>
            </a:r>
          </a:p>
          <a:p>
            <a:pPr eaLnBrk="1" hangingPunct="1">
              <a:lnSpc>
                <a:spcPct val="90000"/>
              </a:lnSpc>
            </a:pPr>
            <a:endParaRPr lang="en-US" altLang="en-US" sz="2800" dirty="0"/>
          </a:p>
        </p:txBody>
      </p:sp>
      <p:pic>
        <p:nvPicPr>
          <p:cNvPr id="32772" name="Picture 4" descr="Fig 6_3b">
            <a:extLst>
              <a:ext uri="{FF2B5EF4-FFF2-40B4-BE49-F238E27FC236}">
                <a16:creationId xmlns:a16="http://schemas.microsoft.com/office/drawing/2014/main" id="{34696327-C954-DCBB-633E-B4417FD9C7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4349750"/>
            <a:ext cx="4343400" cy="2508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2">
            <a:extLst>
              <a:ext uri="{FF2B5EF4-FFF2-40B4-BE49-F238E27FC236}">
                <a16:creationId xmlns:a16="http://schemas.microsoft.com/office/drawing/2014/main" id="{4770FB2B-AB34-C4BA-45D3-07E146FF09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20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/>
              <a:t>Histology of Compact Bone</a:t>
            </a:r>
          </a:p>
        </p:txBody>
      </p:sp>
      <p:sp>
        <p:nvSpPr>
          <p:cNvPr id="34819" name="Text Placeholder 6">
            <a:extLst>
              <a:ext uri="{FF2B5EF4-FFF2-40B4-BE49-F238E27FC236}">
                <a16:creationId xmlns:a16="http://schemas.microsoft.com/office/drawing/2014/main" id="{CD1D85D4-5911-2EE8-30FE-C384256EEF7B}"/>
              </a:ext>
            </a:extLst>
          </p:cNvPr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pPr eaLnBrk="1" hangingPunct="1"/>
            <a:endParaRPr lang="en-US" altLang="en-US"/>
          </a:p>
        </p:txBody>
      </p:sp>
      <p:pic>
        <p:nvPicPr>
          <p:cNvPr id="34820" name="Picture 3" descr="06_03">
            <a:extLst>
              <a:ext uri="{FF2B5EF4-FFF2-40B4-BE49-F238E27FC236}">
                <a16:creationId xmlns:a16="http://schemas.microsoft.com/office/drawing/2014/main" id="{7A6DA3EB-1188-C884-BF36-B8D09BDFD6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846"/>
          <a:stretch>
            <a:fillRect/>
          </a:stretch>
        </p:blipFill>
        <p:spPr bwMode="auto">
          <a:xfrm>
            <a:off x="609600" y="1219200"/>
            <a:ext cx="7661275" cy="541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EACF486D-A981-4297-682D-CA49F571799E}"/>
              </a:ext>
            </a:extLst>
          </p:cNvPr>
          <p:cNvSpPr/>
          <p:nvPr/>
        </p:nvSpPr>
        <p:spPr>
          <a:xfrm>
            <a:off x="6934200" y="5486400"/>
            <a:ext cx="1143000" cy="3048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D6EA54-8E0E-B68B-7E7D-A203ACDD9C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34200" y="5791200"/>
            <a:ext cx="18288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>
                <a:latin typeface="Arial" panose="020B0604020202020204" pitchFamily="34" charset="0"/>
              </a:rPr>
              <a:t>Volkmann’s canals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5E46A32-996B-F182-7F40-8E60888A870F}"/>
              </a:ext>
            </a:extLst>
          </p:cNvPr>
          <p:cNvSpPr/>
          <p:nvPr/>
        </p:nvSpPr>
        <p:spPr>
          <a:xfrm>
            <a:off x="6934200" y="5181600"/>
            <a:ext cx="1066800" cy="381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1DC72FF-4206-9C51-B754-CBF6E7A7B1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86600" y="4876800"/>
            <a:ext cx="1828800" cy="3079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>
                <a:latin typeface="Arial" panose="020B0604020202020204" pitchFamily="34" charset="0"/>
              </a:rPr>
              <a:t>Haversian canal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  <p:bldP spid="11" grpId="0" animBg="1"/>
      <p:bldP spid="1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Rectangle 3">
            <a:extLst>
              <a:ext uri="{FF2B5EF4-FFF2-40B4-BE49-F238E27FC236}">
                <a16:creationId xmlns:a16="http://schemas.microsoft.com/office/drawing/2014/main" id="{7CEEEF4F-58A6-9FBB-2C00-84A15BAEB4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45720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 sz="4000"/>
              <a:t>Spongy Bone </a:t>
            </a:r>
            <a:endParaRPr lang="en-US" altLang="en-US"/>
          </a:p>
        </p:txBody>
      </p:sp>
      <p:sp>
        <p:nvSpPr>
          <p:cNvPr id="40962" name="Rectangle 4">
            <a:extLst>
              <a:ext uri="{FF2B5EF4-FFF2-40B4-BE49-F238E27FC236}">
                <a16:creationId xmlns:a16="http://schemas.microsoft.com/office/drawing/2014/main" id="{3AD88250-EF4F-9612-A9E0-F9907617DA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33400" y="1447800"/>
            <a:ext cx="8610600" cy="2438400"/>
          </a:xfrm>
        </p:spPr>
        <p:txBody>
          <a:bodyPr/>
          <a:lstStyle/>
          <a:p>
            <a:pPr eaLnBrk="1" hangingPunct="1"/>
            <a:r>
              <a:rPr lang="en-US" altLang="en-US" sz="2400"/>
              <a:t>Latticework of thin plates of bone called </a:t>
            </a:r>
            <a:r>
              <a:rPr lang="en-US" altLang="en-US" sz="2400" b="1"/>
              <a:t>trabeculae</a:t>
            </a:r>
            <a:r>
              <a:rPr lang="en-US" altLang="en-US" sz="2400"/>
              <a:t> oriented along lines of stress</a:t>
            </a:r>
          </a:p>
          <a:p>
            <a:pPr eaLnBrk="1" hangingPunct="1"/>
            <a:r>
              <a:rPr lang="en-US" altLang="en-US" sz="2400"/>
              <a:t>Spaces in between these struts are filled with red marrow where blood cells develop</a:t>
            </a:r>
          </a:p>
          <a:p>
            <a:pPr eaLnBrk="1" hangingPunct="1"/>
            <a:r>
              <a:rPr lang="en-US" altLang="en-US" sz="2400"/>
              <a:t>Found in ends of long bones and inside flat bones such as the hipbones, sternum, sides of skull, and ribs.</a:t>
            </a:r>
          </a:p>
        </p:txBody>
      </p:sp>
      <p:pic>
        <p:nvPicPr>
          <p:cNvPr id="40964" name="Picture 2" descr="w0160-nc">
            <a:extLst>
              <a:ext uri="{FF2B5EF4-FFF2-40B4-BE49-F238E27FC236}">
                <a16:creationId xmlns:a16="http://schemas.microsoft.com/office/drawing/2014/main" id="{3F54567E-8904-6647-D8C0-E7C0513D53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5" t="65346" r="12222" b="3964"/>
          <a:stretch>
            <a:fillRect/>
          </a:stretch>
        </p:blipFill>
        <p:spPr bwMode="auto">
          <a:xfrm>
            <a:off x="914400" y="3856038"/>
            <a:ext cx="7315200" cy="2925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65" name="Text Box 5">
            <a:extLst>
              <a:ext uri="{FF2B5EF4-FFF2-40B4-BE49-F238E27FC236}">
                <a16:creationId xmlns:a16="http://schemas.microsoft.com/office/drawing/2014/main" id="{8817E212-889F-31CD-2DEA-CBE55A027A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7600" y="6400800"/>
            <a:ext cx="2360613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 b="1">
                <a:solidFill>
                  <a:srgbClr val="FF0000"/>
                </a:solidFill>
                <a:latin typeface="Times New Roman" panose="02020603050405020304" pitchFamily="18" charset="0"/>
              </a:rPr>
              <a:t>No true Osteons.</a:t>
            </a:r>
            <a:endParaRPr lang="en-US" altLang="en-US" sz="24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2">
            <a:extLst>
              <a:ext uri="{FF2B5EF4-FFF2-40B4-BE49-F238E27FC236}">
                <a16:creationId xmlns:a16="http://schemas.microsoft.com/office/drawing/2014/main" id="{457A069C-D707-E9A2-2FD0-BC9FC85D28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22860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 sz="4000"/>
              <a:t>Blood and Nerve Supply of Bone</a:t>
            </a:r>
            <a:endParaRPr lang="en-US" altLang="en-US"/>
          </a:p>
        </p:txBody>
      </p:sp>
      <p:sp>
        <p:nvSpPr>
          <p:cNvPr id="43010" name="Rectangle 3">
            <a:extLst>
              <a:ext uri="{FF2B5EF4-FFF2-40B4-BE49-F238E27FC236}">
                <a16:creationId xmlns:a16="http://schemas.microsoft.com/office/drawing/2014/main" id="{ACBFF6AF-2FBD-5AD9-8325-A083D38A6727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228600" y="1752600"/>
            <a:ext cx="4648200" cy="44196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800"/>
              <a:t>Periosteal arteries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/>
              <a:t>supply periosteum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800"/>
              <a:t>Nutrient arteries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/>
              <a:t>enter through nutrient foramen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/>
              <a:t>supplies compact bone of diaphysis &amp; red marrow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800"/>
              <a:t>Metaphyseal &amp; epiphyseal arterie.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/>
              <a:t>supply red marrow &amp; bone tissue of epiphyses</a:t>
            </a:r>
          </a:p>
          <a:p>
            <a:pPr lvl="1" eaLnBrk="1" hangingPunct="1">
              <a:lnSpc>
                <a:spcPct val="90000"/>
              </a:lnSpc>
            </a:pPr>
            <a:endParaRPr lang="en-US" altLang="en-US" sz="2400"/>
          </a:p>
        </p:txBody>
      </p:sp>
      <p:pic>
        <p:nvPicPr>
          <p:cNvPr id="43012" name="Picture 4" descr="w0161-nc">
            <a:extLst>
              <a:ext uri="{FF2B5EF4-FFF2-40B4-BE49-F238E27FC236}">
                <a16:creationId xmlns:a16="http://schemas.microsoft.com/office/drawing/2014/main" id="{2DAB09BE-1B2A-F038-917B-3A1653EE93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1725" y="2057400"/>
            <a:ext cx="4232275" cy="449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Rectangle 2">
            <a:extLst>
              <a:ext uri="{FF2B5EF4-FFF2-40B4-BE49-F238E27FC236}">
                <a16:creationId xmlns:a16="http://schemas.microsoft.com/office/drawing/2014/main" id="{F838D28C-F6E3-5EAF-0C05-5EE45D2C0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BONE FORMATION</a:t>
            </a:r>
          </a:p>
        </p:txBody>
      </p:sp>
      <p:sp>
        <p:nvSpPr>
          <p:cNvPr id="46082" name="Rectangle 3">
            <a:extLst>
              <a:ext uri="{FF2B5EF4-FFF2-40B4-BE49-F238E27FC236}">
                <a16:creationId xmlns:a16="http://schemas.microsoft.com/office/drawing/2014/main" id="{2336162F-2E24-72C0-041E-1B6BB05249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dirty="0"/>
              <a:t>All embryonic connective tissue begins as mesenchyme.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dirty="0"/>
              <a:t>Bone formation is termed </a:t>
            </a:r>
            <a:r>
              <a:rPr lang="en-US" altLang="en-US" i="1" dirty="0"/>
              <a:t>osteogenesis</a:t>
            </a:r>
            <a:endParaRPr lang="en-US" altLang="en-US" dirty="0"/>
          </a:p>
          <a:p>
            <a:pPr eaLnBrk="1" hangingPunct="1">
              <a:lnSpc>
                <a:spcPct val="90000"/>
              </a:lnSpc>
            </a:pPr>
            <a:r>
              <a:rPr lang="en-US" altLang="en-US" dirty="0"/>
              <a:t>Two types of ossification occur.</a:t>
            </a:r>
          </a:p>
          <a:p>
            <a:pPr marL="971550" lvl="1" indent="-514350" eaLnBrk="1" hangingPunct="1">
              <a:lnSpc>
                <a:spcPct val="90000"/>
              </a:lnSpc>
              <a:buFont typeface="+mj-lt"/>
              <a:buAutoNum type="arabicPeriod"/>
            </a:pPr>
            <a:r>
              <a:rPr lang="en-US" altLang="en-US" b="1" i="1" u="sng" dirty="0"/>
              <a:t>Intramembranous ossification</a:t>
            </a:r>
            <a:r>
              <a:rPr lang="en-US" altLang="en-US" b="1" u="sng" dirty="0"/>
              <a:t> </a:t>
            </a:r>
            <a:r>
              <a:rPr lang="en-US" altLang="en-US" dirty="0"/>
              <a:t>is the formation of bone directly from or within fibrous connective tissue membranes.</a:t>
            </a:r>
          </a:p>
          <a:p>
            <a:pPr marL="971550" lvl="1" indent="-514350" eaLnBrk="1" hangingPunct="1">
              <a:lnSpc>
                <a:spcPct val="90000"/>
              </a:lnSpc>
              <a:buFont typeface="+mj-lt"/>
              <a:buAutoNum type="arabicPeriod"/>
            </a:pPr>
            <a:endParaRPr lang="en-US" altLang="en-US" dirty="0"/>
          </a:p>
          <a:p>
            <a:pPr marL="971550" lvl="1" indent="-514350" eaLnBrk="1" hangingPunct="1">
              <a:lnSpc>
                <a:spcPct val="90000"/>
              </a:lnSpc>
              <a:buFont typeface="+mj-lt"/>
              <a:buAutoNum type="arabicPeriod"/>
            </a:pPr>
            <a:r>
              <a:rPr lang="en-US" altLang="en-US" b="1" i="1" u="sng" dirty="0" err="1"/>
              <a:t>Endochondrial</a:t>
            </a:r>
            <a:r>
              <a:rPr lang="en-US" altLang="en-US" b="1" i="1" u="sng" dirty="0"/>
              <a:t> ossification</a:t>
            </a:r>
            <a:r>
              <a:rPr lang="en-US" altLang="en-US" b="1" u="sng" dirty="0"/>
              <a:t> </a:t>
            </a:r>
            <a:r>
              <a:rPr lang="en-US" altLang="en-US" dirty="0"/>
              <a:t>is the formation of bone from hyaline cartilage models.</a:t>
            </a:r>
          </a:p>
        </p:txBody>
      </p:sp>
    </p:spTree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Rectangle 2">
            <a:extLst>
              <a:ext uri="{FF2B5EF4-FFF2-40B4-BE49-F238E27FC236}">
                <a16:creationId xmlns:a16="http://schemas.microsoft.com/office/drawing/2014/main" id="{423971DE-AB5F-63A8-4F9E-D7A56D39D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Intramembranous Ossification</a:t>
            </a:r>
          </a:p>
        </p:txBody>
      </p:sp>
      <p:sp>
        <p:nvSpPr>
          <p:cNvPr id="48130" name="Rectangle 3">
            <a:extLst>
              <a:ext uri="{FF2B5EF4-FFF2-40B4-BE49-F238E27FC236}">
                <a16:creationId xmlns:a16="http://schemas.microsoft.com/office/drawing/2014/main" id="{D75D2836-197A-A7DB-51D2-4752073C71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441286"/>
            <a:ext cx="5562600" cy="4525963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000" dirty="0"/>
              <a:t>Intramembranous ossification forms the flat bones of the skull and the mandible.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000" dirty="0"/>
              <a:t>Steps:</a:t>
            </a:r>
          </a:p>
          <a:p>
            <a:pPr marL="914400" lvl="1" indent="-457200" eaLnBrk="1" hangingPunct="1">
              <a:lnSpc>
                <a:spcPct val="90000"/>
              </a:lnSpc>
              <a:buFont typeface="Calibri" panose="020F0502020204030204" pitchFamily="34" charset="0"/>
              <a:buAutoNum type="arabicPeriod"/>
            </a:pPr>
            <a:r>
              <a:rPr lang="en-US" altLang="en-US" sz="1800" dirty="0"/>
              <a:t>An ossification center forms from mesenchymal cells as they convert to osteoblasts and lay down osteoid matrix.</a:t>
            </a:r>
          </a:p>
          <a:p>
            <a:pPr marL="914400" lvl="1" indent="-457200" eaLnBrk="1" hangingPunct="1">
              <a:lnSpc>
                <a:spcPct val="90000"/>
              </a:lnSpc>
              <a:buFont typeface="Calibri" panose="020F0502020204030204" pitchFamily="34" charset="0"/>
              <a:buAutoNum type="arabicPeriod"/>
            </a:pPr>
            <a:endParaRPr lang="en-US" altLang="en-US" sz="1800" dirty="0"/>
          </a:p>
          <a:p>
            <a:pPr marL="914400" lvl="1" indent="-457200" eaLnBrk="1" hangingPunct="1">
              <a:lnSpc>
                <a:spcPct val="90000"/>
              </a:lnSpc>
              <a:buFont typeface="Calibri" panose="020F0502020204030204" pitchFamily="34" charset="0"/>
              <a:buAutoNum type="arabicPeriod"/>
            </a:pPr>
            <a:r>
              <a:rPr lang="en-US" altLang="en-US" sz="1800" dirty="0"/>
              <a:t>The matrix surrounds the cell and then calcifies as the osteoblast becomes an osteocyte.</a:t>
            </a:r>
          </a:p>
          <a:p>
            <a:pPr marL="914400" lvl="1" indent="-457200" eaLnBrk="1" hangingPunct="1">
              <a:lnSpc>
                <a:spcPct val="90000"/>
              </a:lnSpc>
              <a:buFont typeface="Calibri" panose="020F0502020204030204" pitchFamily="34" charset="0"/>
              <a:buAutoNum type="arabicPeriod"/>
            </a:pPr>
            <a:endParaRPr lang="en-US" altLang="en-US" sz="1800" dirty="0"/>
          </a:p>
          <a:p>
            <a:pPr marL="914400" lvl="1" indent="-457200" eaLnBrk="1" hangingPunct="1">
              <a:lnSpc>
                <a:spcPct val="90000"/>
              </a:lnSpc>
              <a:buFont typeface="Calibri" panose="020F0502020204030204" pitchFamily="34" charset="0"/>
              <a:buAutoNum type="arabicPeriod"/>
            </a:pPr>
            <a:r>
              <a:rPr lang="en-US" altLang="en-US" sz="1800" dirty="0"/>
              <a:t>The calcifying matrix centers join to form bridges of trabeculae that constitute spongy bone with red marrow between.</a:t>
            </a:r>
          </a:p>
          <a:p>
            <a:pPr marL="914400" lvl="1" indent="-457200" eaLnBrk="1" hangingPunct="1">
              <a:lnSpc>
                <a:spcPct val="90000"/>
              </a:lnSpc>
              <a:buFont typeface="Calibri" panose="020F0502020204030204" pitchFamily="34" charset="0"/>
              <a:buAutoNum type="arabicPeriod"/>
            </a:pPr>
            <a:endParaRPr lang="en-US" altLang="en-US" sz="1800" dirty="0"/>
          </a:p>
          <a:p>
            <a:pPr marL="914400" lvl="1" indent="-457200" eaLnBrk="1" hangingPunct="1">
              <a:lnSpc>
                <a:spcPct val="90000"/>
              </a:lnSpc>
              <a:buFont typeface="Calibri" panose="020F0502020204030204" pitchFamily="34" charset="0"/>
              <a:buAutoNum type="arabicPeriod"/>
            </a:pPr>
            <a:r>
              <a:rPr lang="en-US" altLang="en-US" sz="1800" dirty="0"/>
              <a:t>On the periphery the mesenchyme condenses and develops into the periosteum.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7ADE5A23-CDF4-7B63-08BF-A4074F75B1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9386" y="1905000"/>
            <a:ext cx="3232727" cy="213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6750DE58-707C-718D-5166-EAE5B68947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9386" y="4247160"/>
            <a:ext cx="3163614" cy="2077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Rectangle 2">
            <a:extLst>
              <a:ext uri="{FF2B5EF4-FFF2-40B4-BE49-F238E27FC236}">
                <a16:creationId xmlns:a16="http://schemas.microsoft.com/office/drawing/2014/main" id="{51976EE4-D6A4-4AD4-327B-6BEB78C76E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/>
              <a:t>Endochondral Ossification</a:t>
            </a:r>
          </a:p>
        </p:txBody>
      </p:sp>
      <p:sp>
        <p:nvSpPr>
          <p:cNvPr id="52226" name="Rectangle 3">
            <a:extLst>
              <a:ext uri="{FF2B5EF4-FFF2-40B4-BE49-F238E27FC236}">
                <a16:creationId xmlns:a16="http://schemas.microsoft.com/office/drawing/2014/main" id="{ABCD3752-C2D6-AF54-DE92-88CDD9DAC7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i="1" dirty="0"/>
              <a:t>Endochondral ossification</a:t>
            </a:r>
            <a:r>
              <a:rPr lang="en-US" altLang="en-US" dirty="0"/>
              <a:t> involves replacement of a hyaline cartilage model of the skeleton by bone. This process forms all bones except some bones of the skull and clavicles</a:t>
            </a:r>
          </a:p>
          <a:p>
            <a:pPr eaLnBrk="1" hangingPunct="1"/>
            <a:r>
              <a:rPr lang="en-US" altLang="en-US" dirty="0"/>
              <a:t>Endochondral ossification begins late in 2nd month of human development and continues until early adulthood (i.e. when the growth plate closes).</a:t>
            </a:r>
          </a:p>
        </p:txBody>
      </p:sp>
    </p:spTree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466" name="Rectangle 2">
            <a:extLst>
              <a:ext uri="{FF2B5EF4-FFF2-40B4-BE49-F238E27FC236}">
                <a16:creationId xmlns:a16="http://schemas.microsoft.com/office/drawing/2014/main" id="{8DF24289-952C-A4E5-43F8-65F794443B5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/>
              <a:t>Stage 1 in Endochondral Ossification</a:t>
            </a:r>
          </a:p>
        </p:txBody>
      </p:sp>
      <p:pic>
        <p:nvPicPr>
          <p:cNvPr id="56323" name="Picture 4">
            <a:extLst>
              <a:ext uri="{FF2B5EF4-FFF2-40B4-BE49-F238E27FC236}">
                <a16:creationId xmlns:a16="http://schemas.microsoft.com/office/drawing/2014/main" id="{702578BE-1235-FC13-C288-DAB94CF630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847" r="77499" b="24150"/>
          <a:stretch>
            <a:fillRect/>
          </a:stretch>
        </p:blipFill>
        <p:spPr bwMode="auto">
          <a:xfrm>
            <a:off x="6172200" y="1981200"/>
            <a:ext cx="205740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5C22313-C54F-3C88-D287-0C90AC0C3829}"/>
              </a:ext>
            </a:extLst>
          </p:cNvPr>
          <p:cNvSpPr txBox="1"/>
          <p:nvPr/>
        </p:nvSpPr>
        <p:spPr>
          <a:xfrm>
            <a:off x="762000" y="1981200"/>
            <a:ext cx="47244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wide band of bone (bone collar) begins to form around the diaphysis of the hyaline cartilage model of the bone.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will lead to the </a:t>
            </a:r>
            <a:r>
              <a:rPr lang="en-US" b="1" dirty="0"/>
              <a:t>formation of the primary ossification </a:t>
            </a:r>
            <a:r>
              <a:rPr lang="en-US" dirty="0"/>
              <a:t>center where bone will first start to form.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466" name="Rectangle 2">
            <a:extLst>
              <a:ext uri="{FF2B5EF4-FFF2-40B4-BE49-F238E27FC236}">
                <a16:creationId xmlns:a16="http://schemas.microsoft.com/office/drawing/2014/main" id="{42C5A710-0297-83BF-8A03-263C71A0A72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/>
              <a:t>Stage 2 in Endochondral Ossification</a:t>
            </a:r>
          </a:p>
        </p:txBody>
      </p:sp>
      <p:sp>
        <p:nvSpPr>
          <p:cNvPr id="58371" name="Text Box 3">
            <a:extLst>
              <a:ext uri="{FF2B5EF4-FFF2-40B4-BE49-F238E27FC236}">
                <a16:creationId xmlns:a16="http://schemas.microsoft.com/office/drawing/2014/main" id="{4F6830D2-6AB5-7041-5BCF-93C249E6F6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00800" y="6400800"/>
            <a:ext cx="23622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18" tIns="45709" rIns="91418" bIns="4570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r>
              <a:rPr lang="en-US" altLang="en-US" sz="1400" b="1">
                <a:latin typeface="Times New Roman" panose="02020603050405020304" pitchFamily="18" charset="0"/>
              </a:rPr>
              <a:t>Figure 6.10</a:t>
            </a:r>
          </a:p>
        </p:txBody>
      </p:sp>
      <p:pic>
        <p:nvPicPr>
          <p:cNvPr id="58372" name="Picture 4">
            <a:extLst>
              <a:ext uri="{FF2B5EF4-FFF2-40B4-BE49-F238E27FC236}">
                <a16:creationId xmlns:a16="http://schemas.microsoft.com/office/drawing/2014/main" id="{897F51C7-2236-AC99-6B06-76280D8F8E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67" t="23624" r="57500" b="23039"/>
          <a:stretch>
            <a:fillRect/>
          </a:stretch>
        </p:blipFill>
        <p:spPr bwMode="auto">
          <a:xfrm>
            <a:off x="6248400" y="1752600"/>
            <a:ext cx="2133600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07E45CB-D203-F17F-11C3-EF24E3638233}"/>
              </a:ext>
            </a:extLst>
          </p:cNvPr>
          <p:cNvSpPr txBox="1"/>
          <p:nvPr/>
        </p:nvSpPr>
        <p:spPr>
          <a:xfrm>
            <a:off x="990601" y="2286000"/>
            <a:ext cx="35814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Because hyaline cartilage is avascular, the bone collar prevents nutrients from being passed to chondrocytes in the center and the cartilage matrix deteriorates </a:t>
            </a:r>
            <a:r>
              <a:rPr lang="en-US" b="1" dirty="0"/>
              <a:t>forming a space (cavitation). 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466" name="Rectangle 2">
            <a:extLst>
              <a:ext uri="{FF2B5EF4-FFF2-40B4-BE49-F238E27FC236}">
                <a16:creationId xmlns:a16="http://schemas.microsoft.com/office/drawing/2014/main" id="{8E3C4502-7EA1-90A9-9FF0-D0AA640713A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/>
              <a:t>Stage 3 in Endochondral Ossification</a:t>
            </a:r>
          </a:p>
        </p:txBody>
      </p:sp>
      <p:sp>
        <p:nvSpPr>
          <p:cNvPr id="60419" name="Text Box 3">
            <a:extLst>
              <a:ext uri="{FF2B5EF4-FFF2-40B4-BE49-F238E27FC236}">
                <a16:creationId xmlns:a16="http://schemas.microsoft.com/office/drawing/2014/main" id="{0C801C24-02EE-FCCF-2047-C1C15DAFB2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00800" y="6400800"/>
            <a:ext cx="23622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18" tIns="45709" rIns="91418" bIns="4570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r>
              <a:rPr lang="en-US" altLang="en-US" sz="1400" b="1">
                <a:latin typeface="Times New Roman" panose="02020603050405020304" pitchFamily="18" charset="0"/>
              </a:rPr>
              <a:t>Figure 6.10</a:t>
            </a:r>
          </a:p>
        </p:txBody>
      </p:sp>
      <p:pic>
        <p:nvPicPr>
          <p:cNvPr id="60420" name="Picture 4">
            <a:extLst>
              <a:ext uri="{FF2B5EF4-FFF2-40B4-BE49-F238E27FC236}">
                <a16:creationId xmlns:a16="http://schemas.microsoft.com/office/drawing/2014/main" id="{70868838-B086-806E-DA85-42FD68A62A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33" t="23749" r="44167" b="19582"/>
          <a:stretch>
            <a:fillRect/>
          </a:stretch>
        </p:blipFill>
        <p:spPr bwMode="auto">
          <a:xfrm>
            <a:off x="6553200" y="1981200"/>
            <a:ext cx="2286000" cy="388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046A3A1-6316-F662-A313-17393FB32F81}"/>
              </a:ext>
            </a:extLst>
          </p:cNvPr>
          <p:cNvSpPr txBox="1"/>
          <p:nvPr/>
        </p:nvSpPr>
        <p:spPr>
          <a:xfrm>
            <a:off x="1219201" y="2514600"/>
            <a:ext cx="3810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Blood vessels penetrate </a:t>
            </a:r>
            <a:r>
              <a:rPr lang="en-US" dirty="0"/>
              <a:t>the bone collar and enter the central cavity.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With the addition of blood vessels, </a:t>
            </a:r>
            <a:r>
              <a:rPr lang="en-US" b="1" dirty="0"/>
              <a:t>osteoblasts also enter the cavity and start forming spongy bone.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2">
            <a:extLst>
              <a:ext uri="{FF2B5EF4-FFF2-40B4-BE49-F238E27FC236}">
                <a16:creationId xmlns:a16="http://schemas.microsoft.com/office/drawing/2014/main" id="{4A40C00A-0A68-0318-CAF6-529254261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INTRODUCTION	    </a:t>
            </a:r>
          </a:p>
        </p:txBody>
      </p:sp>
      <p:sp>
        <p:nvSpPr>
          <p:cNvPr id="20482" name="Rectangle 3">
            <a:extLst>
              <a:ext uri="{FF2B5EF4-FFF2-40B4-BE49-F238E27FC236}">
                <a16:creationId xmlns:a16="http://schemas.microsoft.com/office/drawing/2014/main" id="{6B88BF8D-45F1-F288-71AA-19DDD5C2F2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Bone is made up of several different tissues working together: bone, cartilage, dense connective tissue, epithelium, various blood forming tissues, adipose tissue, and nervous tissue.</a:t>
            </a:r>
          </a:p>
          <a:p>
            <a:pPr eaLnBrk="1" hangingPunct="1"/>
            <a:r>
              <a:rPr lang="en-US" altLang="en-US"/>
              <a:t>Each individual bone is an organ; the bones, along with their cartilages, make up the skeletal system.</a:t>
            </a:r>
          </a:p>
        </p:txBody>
      </p:sp>
    </p:spTree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466" name="Rectangle 2">
            <a:extLst>
              <a:ext uri="{FF2B5EF4-FFF2-40B4-BE49-F238E27FC236}">
                <a16:creationId xmlns:a16="http://schemas.microsoft.com/office/drawing/2014/main" id="{1BB40F19-5730-A132-0F67-738A98560EC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/>
              <a:t>Stage 4 in Endochondral Ossification</a:t>
            </a:r>
          </a:p>
        </p:txBody>
      </p:sp>
      <p:pic>
        <p:nvPicPr>
          <p:cNvPr id="62467" name="Picture 4">
            <a:extLst>
              <a:ext uri="{FF2B5EF4-FFF2-40B4-BE49-F238E27FC236}">
                <a16:creationId xmlns:a16="http://schemas.microsoft.com/office/drawing/2014/main" id="{6BFA2683-A114-E696-6BCF-14FD323919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334" t="12746" r="22501" b="8824"/>
          <a:stretch>
            <a:fillRect/>
          </a:stretch>
        </p:blipFill>
        <p:spPr bwMode="auto">
          <a:xfrm>
            <a:off x="6286500" y="1343025"/>
            <a:ext cx="2667000" cy="537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BB86263-56C2-422C-CF4A-72B17E0842BB}"/>
              </a:ext>
            </a:extLst>
          </p:cNvPr>
          <p:cNvSpPr txBox="1"/>
          <p:nvPr/>
        </p:nvSpPr>
        <p:spPr>
          <a:xfrm>
            <a:off x="952500" y="2057400"/>
            <a:ext cx="468629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formation of bone from cartilage (ossification) </a:t>
            </a:r>
            <a:r>
              <a:rPr lang="en-US" b="1" dirty="0"/>
              <a:t>continues</a:t>
            </a:r>
            <a:r>
              <a:rPr lang="en-US" dirty="0"/>
              <a:t> with</a:t>
            </a:r>
            <a:r>
              <a:rPr lang="en-US" b="1" dirty="0"/>
              <a:t> spongy bone being converted into compact bone</a:t>
            </a:r>
            <a:r>
              <a:rPr lang="en-US" dirty="0"/>
              <a:t>. 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distinct </a:t>
            </a:r>
            <a:r>
              <a:rPr lang="en-US" b="1" dirty="0"/>
              <a:t>medullary cavity forms</a:t>
            </a:r>
            <a:r>
              <a:rPr lang="en-US" dirty="0"/>
              <a:t>.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Other blood vessels penetrate the epiphysis of the cartilage model, again bringing osteoblasts with them, allowing for </a:t>
            </a:r>
            <a:r>
              <a:rPr lang="en-US" b="1" dirty="0"/>
              <a:t>secondary ossification centers to form </a:t>
            </a:r>
            <a:r>
              <a:rPr lang="en-US" dirty="0"/>
              <a:t>at both end of the bone. 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466" name="Rectangle 2">
            <a:extLst>
              <a:ext uri="{FF2B5EF4-FFF2-40B4-BE49-F238E27FC236}">
                <a16:creationId xmlns:a16="http://schemas.microsoft.com/office/drawing/2014/main" id="{111D56D5-B049-4284-5E9E-04E9E15EB2C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/>
              <a:t>Stage 5 in Endochondral Ossification</a:t>
            </a:r>
          </a:p>
        </p:txBody>
      </p:sp>
      <p:pic>
        <p:nvPicPr>
          <p:cNvPr id="64515" name="Picture 4">
            <a:extLst>
              <a:ext uri="{FF2B5EF4-FFF2-40B4-BE49-F238E27FC236}">
                <a16:creationId xmlns:a16="http://schemas.microsoft.com/office/drawing/2014/main" id="{BD9E01FC-AB67-F61F-E6E1-8C126DCD4D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667" t="12746" b="8824"/>
          <a:stretch>
            <a:fillRect/>
          </a:stretch>
        </p:blipFill>
        <p:spPr bwMode="auto">
          <a:xfrm>
            <a:off x="6553200" y="1335088"/>
            <a:ext cx="2590800" cy="537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A4E9923-764F-5A34-DE73-372A96EEEA4D}"/>
              </a:ext>
            </a:extLst>
          </p:cNvPr>
          <p:cNvSpPr txBox="1"/>
          <p:nvPr/>
        </p:nvSpPr>
        <p:spPr>
          <a:xfrm>
            <a:off x="609600" y="2514600"/>
            <a:ext cx="441960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process continues until the only remaining cartilage is the epiphyseal plate (growth plate).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Eventually, due to increased estrogen levels, the epiphyseal plate will close and growth in length will stop.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Rectangle 2">
            <a:extLst>
              <a:ext uri="{FF2B5EF4-FFF2-40B4-BE49-F238E27FC236}">
                <a16:creationId xmlns:a16="http://schemas.microsoft.com/office/drawing/2014/main" id="{F9894A07-F8A7-61D4-90CB-95D0C25CC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457200"/>
            <a:ext cx="7772400" cy="838200"/>
          </a:xfrm>
        </p:spPr>
        <p:txBody>
          <a:bodyPr/>
          <a:lstStyle/>
          <a:p>
            <a:pPr eaLnBrk="1" hangingPunct="1"/>
            <a:r>
              <a:rPr lang="en-US" altLang="en-US"/>
              <a:t>Bone Growth in Length</a:t>
            </a:r>
          </a:p>
        </p:txBody>
      </p:sp>
      <p:sp>
        <p:nvSpPr>
          <p:cNvPr id="68610" name="Rectangle 3">
            <a:extLst>
              <a:ext uri="{FF2B5EF4-FFF2-40B4-BE49-F238E27FC236}">
                <a16:creationId xmlns:a16="http://schemas.microsoft.com/office/drawing/2014/main" id="{FC6FA41F-B92A-D5E1-B9FE-FB71542D826E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152400" y="1676400"/>
            <a:ext cx="5638800" cy="4953000"/>
          </a:xfrm>
        </p:spPr>
        <p:txBody>
          <a:bodyPr/>
          <a:lstStyle/>
          <a:p>
            <a:pPr eaLnBrk="1" hangingPunct="1"/>
            <a:r>
              <a:rPr lang="en-US" altLang="en-US" sz="2800" dirty="0"/>
              <a:t>Epiphyseal plate or cartilage growth plate</a:t>
            </a:r>
          </a:p>
          <a:p>
            <a:pPr lvl="1" eaLnBrk="1" hangingPunct="1"/>
            <a:r>
              <a:rPr lang="en-US" altLang="en-US" sz="2400" dirty="0"/>
              <a:t>cartilage cells are produced by mitosis on epiphyseal side of plate</a:t>
            </a:r>
          </a:p>
          <a:p>
            <a:pPr lvl="1" eaLnBrk="1" hangingPunct="1"/>
            <a:r>
              <a:rPr lang="en-US" altLang="en-US" sz="2400" dirty="0"/>
              <a:t>cartilage cells are destroyed and replaced by bone on diaphyseal side of plate</a:t>
            </a:r>
          </a:p>
          <a:p>
            <a:pPr eaLnBrk="1" hangingPunct="1"/>
            <a:r>
              <a:rPr lang="en-US" altLang="en-US" sz="2800" dirty="0"/>
              <a:t>Between ages 18 to 25, epiphyseal plates close due to elevated estrogen levels.</a:t>
            </a:r>
          </a:p>
        </p:txBody>
      </p:sp>
      <p:pic>
        <p:nvPicPr>
          <p:cNvPr id="68612" name="Picture 4" descr="Fig 6_6">
            <a:extLst>
              <a:ext uri="{FF2B5EF4-FFF2-40B4-BE49-F238E27FC236}">
                <a16:creationId xmlns:a16="http://schemas.microsoft.com/office/drawing/2014/main" id="{84F8B18C-EE96-9A23-43BF-F72B945B85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1498600"/>
            <a:ext cx="3243263" cy="528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Rectangle 2">
            <a:extLst>
              <a:ext uri="{FF2B5EF4-FFF2-40B4-BE49-F238E27FC236}">
                <a16:creationId xmlns:a16="http://schemas.microsoft.com/office/drawing/2014/main" id="{A7D83B00-67A0-E05A-E483-9CE06F3954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8600"/>
            <a:ext cx="8305800" cy="1066800"/>
          </a:xfrm>
        </p:spPr>
        <p:txBody>
          <a:bodyPr/>
          <a:lstStyle/>
          <a:p>
            <a:pPr eaLnBrk="1" hangingPunct="1"/>
            <a:r>
              <a:rPr lang="en-US" altLang="en-US" sz="3600"/>
              <a:t>Zones of Growth in Epiphyseal Plate</a:t>
            </a:r>
            <a:br>
              <a:rPr lang="en-US" altLang="en-US" sz="3600"/>
            </a:br>
            <a:r>
              <a:rPr lang="en-US" altLang="en-US" sz="3600"/>
              <a:t>What is happening at each one?</a:t>
            </a:r>
            <a:endParaRPr lang="en-US" altLang="en-US"/>
          </a:p>
        </p:txBody>
      </p:sp>
      <p:sp>
        <p:nvSpPr>
          <p:cNvPr id="70658" name="Rectangle 3">
            <a:extLst>
              <a:ext uri="{FF2B5EF4-FFF2-40B4-BE49-F238E27FC236}">
                <a16:creationId xmlns:a16="http://schemas.microsoft.com/office/drawing/2014/main" id="{03CFF686-D8A2-4D9A-3ECF-3C4097CD8DF4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152400" y="1752600"/>
            <a:ext cx="4876800" cy="47244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400"/>
              <a:t>Zone of resting cartilage </a:t>
            </a:r>
          </a:p>
          <a:p>
            <a:pPr eaLnBrk="1" hangingPunct="1">
              <a:lnSpc>
                <a:spcPct val="90000"/>
              </a:lnSpc>
            </a:pPr>
            <a:endParaRPr lang="en-US" altLang="en-US" sz="2400"/>
          </a:p>
          <a:p>
            <a:pPr eaLnBrk="1" hangingPunct="1">
              <a:lnSpc>
                <a:spcPct val="90000"/>
              </a:lnSpc>
            </a:pPr>
            <a:endParaRPr lang="en-US" altLang="en-US" sz="2400"/>
          </a:p>
          <a:p>
            <a:pPr eaLnBrk="1" hangingPunct="1">
              <a:lnSpc>
                <a:spcPct val="90000"/>
              </a:lnSpc>
            </a:pPr>
            <a:r>
              <a:rPr lang="en-US" altLang="en-US" sz="2400"/>
              <a:t>Zone of proliferating cartilage</a:t>
            </a:r>
          </a:p>
          <a:p>
            <a:pPr eaLnBrk="1" hangingPunct="1">
              <a:lnSpc>
                <a:spcPct val="90000"/>
              </a:lnSpc>
            </a:pPr>
            <a:endParaRPr lang="en-US" altLang="en-US" sz="2400"/>
          </a:p>
          <a:p>
            <a:pPr eaLnBrk="1" hangingPunct="1">
              <a:lnSpc>
                <a:spcPct val="90000"/>
              </a:lnSpc>
            </a:pPr>
            <a:endParaRPr lang="en-US" altLang="en-US" sz="2400"/>
          </a:p>
          <a:p>
            <a:pPr eaLnBrk="1" hangingPunct="1">
              <a:lnSpc>
                <a:spcPct val="90000"/>
              </a:lnSpc>
            </a:pPr>
            <a:r>
              <a:rPr lang="en-US" altLang="en-US" sz="2400"/>
              <a:t>Zone of hypertrophic cartilage</a:t>
            </a:r>
          </a:p>
          <a:p>
            <a:pPr eaLnBrk="1" hangingPunct="1">
              <a:lnSpc>
                <a:spcPct val="90000"/>
              </a:lnSpc>
            </a:pPr>
            <a:endParaRPr lang="en-US" altLang="en-US" sz="2400"/>
          </a:p>
          <a:p>
            <a:pPr eaLnBrk="1" hangingPunct="1">
              <a:lnSpc>
                <a:spcPct val="90000"/>
              </a:lnSpc>
            </a:pPr>
            <a:endParaRPr lang="en-US" altLang="en-US" sz="2400"/>
          </a:p>
          <a:p>
            <a:pPr eaLnBrk="1" hangingPunct="1">
              <a:lnSpc>
                <a:spcPct val="90000"/>
              </a:lnSpc>
            </a:pPr>
            <a:r>
              <a:rPr lang="en-US" altLang="en-US" sz="2400"/>
              <a:t>Zone of calcified cartilage</a:t>
            </a:r>
          </a:p>
          <a:p>
            <a:pPr lvl="1" eaLnBrk="1" hangingPunct="1">
              <a:lnSpc>
                <a:spcPct val="90000"/>
              </a:lnSpc>
            </a:pPr>
            <a:endParaRPr lang="en-US" altLang="en-US" sz="2000"/>
          </a:p>
        </p:txBody>
      </p:sp>
      <p:pic>
        <p:nvPicPr>
          <p:cNvPr id="70660" name="Picture 4" descr="Fig 6_6">
            <a:extLst>
              <a:ext uri="{FF2B5EF4-FFF2-40B4-BE49-F238E27FC236}">
                <a16:creationId xmlns:a16="http://schemas.microsoft.com/office/drawing/2014/main" id="{42E24CD6-4CA7-90FF-2670-3ABC73D7EE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5975" y="1524000"/>
            <a:ext cx="3243263" cy="528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Rectangle 2">
            <a:extLst>
              <a:ext uri="{FF2B5EF4-FFF2-40B4-BE49-F238E27FC236}">
                <a16:creationId xmlns:a16="http://schemas.microsoft.com/office/drawing/2014/main" id="{FFC3D973-500A-AE38-3BBF-157341CD86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/>
              <a:t>Bone Growth in Width</a:t>
            </a:r>
          </a:p>
        </p:txBody>
      </p:sp>
      <p:sp>
        <p:nvSpPr>
          <p:cNvPr id="410627" name="Rectangle 3">
            <a:extLst>
              <a:ext uri="{FF2B5EF4-FFF2-40B4-BE49-F238E27FC236}">
                <a16:creationId xmlns:a16="http://schemas.microsoft.com/office/drawing/2014/main" id="{06E07EE8-09A2-FDFB-7E2E-A4AF163F0825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304800" y="1219200"/>
            <a:ext cx="8686800" cy="2819400"/>
          </a:xfrm>
        </p:spPr>
        <p:txBody>
          <a:bodyPr rtlCol="0">
            <a:normAutofit/>
          </a:bodyPr>
          <a:lstStyle/>
          <a:p>
            <a:pPr eaLnBrk="1" fontAlgn="auto" hangingPunct="1">
              <a:lnSpc>
                <a:spcPct val="90000"/>
              </a:lnSpc>
              <a:spcAft>
                <a:spcPts val="0"/>
              </a:spcAft>
              <a:defRPr/>
            </a:pPr>
            <a:r>
              <a:rPr lang="en-US" sz="2000" dirty="0"/>
              <a:t>Appositional growth = growth in width</a:t>
            </a:r>
          </a:p>
          <a:p>
            <a:pPr eaLnBrk="1" fontAlgn="auto" hangingPunct="1">
              <a:lnSpc>
                <a:spcPct val="90000"/>
              </a:lnSpc>
              <a:spcAft>
                <a:spcPts val="0"/>
              </a:spcAft>
              <a:defRPr/>
            </a:pPr>
            <a:r>
              <a:rPr lang="en-US" sz="2000" dirty="0"/>
              <a:t>Appositional growth occurs at the bone’s surface</a:t>
            </a:r>
          </a:p>
          <a:p>
            <a:pPr eaLnBrk="1" fontAlgn="auto" hangingPunct="1">
              <a:lnSpc>
                <a:spcPct val="90000"/>
              </a:lnSpc>
              <a:spcAft>
                <a:spcPts val="0"/>
              </a:spcAft>
              <a:defRPr/>
            </a:pPr>
            <a:endParaRPr lang="en-US" sz="2000" dirty="0"/>
          </a:p>
          <a:p>
            <a:pPr marL="0" indent="0" eaLnBrk="1" fontAlgn="auto" hangingPunct="1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sz="2000" b="1" dirty="0"/>
              <a:t>How does that happen?</a:t>
            </a:r>
          </a:p>
          <a:p>
            <a:pPr eaLnBrk="1" fontAlgn="auto" hangingPunct="1">
              <a:lnSpc>
                <a:spcPct val="90000"/>
              </a:lnSpc>
              <a:spcAft>
                <a:spcPts val="0"/>
              </a:spcAft>
              <a:defRPr/>
            </a:pPr>
            <a:r>
              <a:rPr lang="en-US" sz="2000" dirty="0"/>
              <a:t>Periosteal cells differentiate into osteoblasts and form bony ridges and then a tunnel around periosteal blood vessel.</a:t>
            </a:r>
          </a:p>
          <a:p>
            <a:pPr eaLnBrk="1" fontAlgn="auto" hangingPunct="1">
              <a:lnSpc>
                <a:spcPct val="90000"/>
              </a:lnSpc>
              <a:spcAft>
                <a:spcPts val="0"/>
              </a:spcAft>
              <a:defRPr/>
            </a:pPr>
            <a:r>
              <a:rPr lang="en-US" sz="2000" dirty="0"/>
              <a:t>Concentric lamellae fill in the tunnel to form an osteon.</a:t>
            </a:r>
            <a:endParaRPr lang="en-US" sz="2400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6B4EF29-69D8-3AE9-A6A7-E78F7D04C38D}"/>
              </a:ext>
            </a:extLst>
          </p:cNvPr>
          <p:cNvGrpSpPr/>
          <p:nvPr/>
        </p:nvGrpSpPr>
        <p:grpSpPr>
          <a:xfrm>
            <a:off x="2038350" y="3581400"/>
            <a:ext cx="5067300" cy="3129729"/>
            <a:chOff x="381000" y="806450"/>
            <a:chExt cx="8534400" cy="5329238"/>
          </a:xfrm>
        </p:grpSpPr>
        <p:pic>
          <p:nvPicPr>
            <p:cNvPr id="2" name="Picture 4" descr="w0164-nc">
              <a:extLst>
                <a:ext uri="{FF2B5EF4-FFF2-40B4-BE49-F238E27FC236}">
                  <a16:creationId xmlns:a16="http://schemas.microsoft.com/office/drawing/2014/main" id="{332E81D1-3442-4B81-E1D3-367A66B82D5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526" b="63840"/>
            <a:stretch>
              <a:fillRect/>
            </a:stretch>
          </p:blipFill>
          <p:spPr bwMode="auto">
            <a:xfrm>
              <a:off x="381000" y="806450"/>
              <a:ext cx="8534400" cy="23939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" name="Picture 5" descr="w0164-nc">
              <a:extLst>
                <a:ext uri="{FF2B5EF4-FFF2-40B4-BE49-F238E27FC236}">
                  <a16:creationId xmlns:a16="http://schemas.microsoft.com/office/drawing/2014/main" id="{43FAA4AD-0326-F31F-E23A-DBE16134AF4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9983" b="12283"/>
            <a:stretch>
              <a:fillRect/>
            </a:stretch>
          </p:blipFill>
          <p:spPr bwMode="auto">
            <a:xfrm>
              <a:off x="914400" y="4027488"/>
              <a:ext cx="7315200" cy="2108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97BB259E-B81A-50D4-5494-865937E39C3D}"/>
                </a:ext>
              </a:extLst>
            </p:cNvPr>
            <p:cNvCxnSpPr>
              <a:endCxn id="2" idx="2"/>
            </p:cNvCxnSpPr>
            <p:nvPr/>
          </p:nvCxnSpPr>
          <p:spPr>
            <a:xfrm>
              <a:off x="2895600" y="3200400"/>
              <a:ext cx="1752600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7A00608F-0373-3540-C50C-CBAE2119C6C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24200" y="3171825"/>
              <a:ext cx="2895600" cy="1171575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C1AFE6BA-68F8-4F65-8FE0-E8825E0D0F9B}"/>
                </a:ext>
              </a:extLst>
            </p:cNvPr>
            <p:cNvCxnSpPr>
              <a:cxnSpLocks/>
            </p:cNvCxnSpPr>
            <p:nvPr/>
          </p:nvCxnSpPr>
          <p:spPr>
            <a:xfrm>
              <a:off x="3276600" y="5791200"/>
              <a:ext cx="1371600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Rectangle 2">
            <a:extLst>
              <a:ext uri="{FF2B5EF4-FFF2-40B4-BE49-F238E27FC236}">
                <a16:creationId xmlns:a16="http://schemas.microsoft.com/office/drawing/2014/main" id="{8E68ECFF-1740-53DA-1325-00C73DD081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 sz="4000"/>
              <a:t>Factors Affecting Bone Growth</a:t>
            </a:r>
            <a:endParaRPr lang="en-US" altLang="en-US"/>
          </a:p>
        </p:txBody>
      </p:sp>
      <p:sp>
        <p:nvSpPr>
          <p:cNvPr id="76802" name="Rectangle 3">
            <a:extLst>
              <a:ext uri="{FF2B5EF4-FFF2-40B4-BE49-F238E27FC236}">
                <a16:creationId xmlns:a16="http://schemas.microsoft.com/office/drawing/2014/main" id="{C81CD98F-9306-FDD9-A5A5-CE4BFD691E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752600"/>
            <a:ext cx="8610600" cy="48768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800"/>
              <a:t>Nutrition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/>
              <a:t>adequate levels of minerals and vitamins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en-US" sz="2000"/>
              <a:t>calcium and phosphorus, vitamin C (collagen formation)</a:t>
            </a:r>
            <a:br>
              <a:rPr lang="en-US" altLang="en-US" sz="2000"/>
            </a:br>
            <a:endParaRPr lang="en-US" altLang="en-US" sz="2000"/>
          </a:p>
          <a:p>
            <a:pPr eaLnBrk="1" hangingPunct="1">
              <a:lnSpc>
                <a:spcPct val="90000"/>
              </a:lnSpc>
            </a:pPr>
            <a:r>
              <a:rPr lang="en-US" altLang="en-US" sz="2800"/>
              <a:t>Sufficient levels of specific hormones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/>
              <a:t>during childhood need </a:t>
            </a:r>
            <a:r>
              <a:rPr lang="en-US" altLang="en-US" sz="2400" b="1"/>
              <a:t>insulinlike growth factor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en-US" sz="2000"/>
              <a:t>promotes cell division at epiphyseal plate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en-US" sz="2000"/>
              <a:t>need hGH (growth), thyroid (T3 &amp;T4) and insulin</a:t>
            </a:r>
            <a:br>
              <a:rPr lang="en-US" altLang="en-US" sz="2000"/>
            </a:br>
            <a:endParaRPr lang="en-US" altLang="en-US" sz="2000"/>
          </a:p>
          <a:p>
            <a:pPr lvl="1" eaLnBrk="1" hangingPunct="1">
              <a:lnSpc>
                <a:spcPct val="90000"/>
              </a:lnSpc>
            </a:pPr>
            <a:r>
              <a:rPr lang="en-US" altLang="en-US" sz="2400"/>
              <a:t>sex steroids at puberty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en-US" sz="2000"/>
              <a:t>What role do they play?</a:t>
            </a:r>
          </a:p>
          <a:p>
            <a:pPr lvl="1" eaLnBrk="1" hangingPunct="1">
              <a:lnSpc>
                <a:spcPct val="90000"/>
              </a:lnSpc>
            </a:pPr>
            <a:endParaRPr lang="en-US" altLang="en-US" sz="2400"/>
          </a:p>
        </p:txBody>
      </p:sp>
    </p:spTree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9" name="Rectangle 2">
            <a:extLst>
              <a:ext uri="{FF2B5EF4-FFF2-40B4-BE49-F238E27FC236}">
                <a16:creationId xmlns:a16="http://schemas.microsoft.com/office/drawing/2014/main" id="{E01752DB-AC42-C79C-5498-6A075CC4A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Hormonal Abnormalities</a:t>
            </a:r>
          </a:p>
        </p:txBody>
      </p:sp>
      <p:sp>
        <p:nvSpPr>
          <p:cNvPr id="67586" name="Rectangle 3">
            <a:extLst>
              <a:ext uri="{FF2B5EF4-FFF2-40B4-BE49-F238E27FC236}">
                <a16:creationId xmlns:a16="http://schemas.microsoft.com/office/drawing/2014/main" id="{7C9D05C8-ADA7-EE73-F883-25D4AA93EB6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1219200"/>
            <a:ext cx="5105400" cy="22098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en-US" sz="2800" dirty="0" err="1"/>
              <a:t>Oversecretion</a:t>
            </a:r>
            <a:r>
              <a:rPr lang="en-US" altLang="en-US" sz="2800" dirty="0"/>
              <a:t> of </a:t>
            </a:r>
            <a:r>
              <a:rPr lang="en-US" altLang="en-US" sz="2800" dirty="0" err="1"/>
              <a:t>hGH</a:t>
            </a:r>
            <a:r>
              <a:rPr lang="en-US" altLang="en-US" sz="2800" dirty="0"/>
              <a:t> can produces significant effects:</a:t>
            </a:r>
          </a:p>
          <a:p>
            <a:pPr lvl="1" eaLnBrk="1" hangingPunct="1">
              <a:defRPr/>
            </a:pPr>
            <a:r>
              <a:rPr lang="en-US" altLang="en-US" sz="2400" dirty="0"/>
              <a:t>Gigantism</a:t>
            </a:r>
          </a:p>
          <a:p>
            <a:pPr lvl="1" eaLnBrk="1" hangingPunct="1">
              <a:defRPr/>
            </a:pPr>
            <a:r>
              <a:rPr lang="en-US" altLang="en-US" sz="2400" dirty="0"/>
              <a:t>Acromegaly</a:t>
            </a:r>
          </a:p>
          <a:p>
            <a:pPr eaLnBrk="1" hangingPunct="1"/>
            <a:r>
              <a:rPr lang="en-US" altLang="en-US" sz="2800" dirty="0"/>
              <a:t>Both men or women that lack estrogen receptors on cells grow taller than normal</a:t>
            </a:r>
          </a:p>
          <a:p>
            <a:pPr lvl="2" eaLnBrk="1" hangingPunct="1"/>
            <a:r>
              <a:rPr lang="en-US" altLang="en-US" sz="2000" dirty="0"/>
              <a:t>estrogen is responsible for closure of growth plate</a:t>
            </a:r>
          </a:p>
          <a:p>
            <a:pPr marL="457200" lvl="1" indent="0" eaLnBrk="1" hangingPunct="1">
              <a:buNone/>
              <a:defRPr/>
            </a:pPr>
            <a:endParaRPr lang="en-US" altLang="en-US" sz="2400" dirty="0"/>
          </a:p>
          <a:p>
            <a:pPr marL="457200" lvl="1" indent="0" eaLnBrk="1" hangingPunct="1">
              <a:buFont typeface="Arial" panose="020B0604020202020204" pitchFamily="34" charset="0"/>
              <a:buNone/>
              <a:defRPr/>
            </a:pPr>
            <a:endParaRPr lang="en-US" altLang="en-US" sz="2400" dirty="0"/>
          </a:p>
          <a:p>
            <a:pPr eaLnBrk="1" hangingPunct="1">
              <a:defRPr/>
            </a:pPr>
            <a:endParaRPr lang="en-US" altLang="en-US" sz="2800" dirty="0"/>
          </a:p>
          <a:p>
            <a:pPr eaLnBrk="1" hangingPunct="1">
              <a:defRPr/>
            </a:pPr>
            <a:endParaRPr lang="en-US" altLang="en-US" sz="2800" dirty="0"/>
          </a:p>
          <a:p>
            <a:pPr eaLnBrk="1" hangingPunct="1">
              <a:defRPr/>
            </a:pPr>
            <a:endParaRPr lang="en-US" altLang="en-US" sz="2800" dirty="0"/>
          </a:p>
        </p:txBody>
      </p:sp>
      <p:pic>
        <p:nvPicPr>
          <p:cNvPr id="78852" name="Picture 5">
            <a:extLst>
              <a:ext uri="{FF2B5EF4-FFF2-40B4-BE49-F238E27FC236}">
                <a16:creationId xmlns:a16="http://schemas.microsoft.com/office/drawing/2014/main" id="{1659ECC1-FA59-55AB-C368-779997A414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1571" y="4980661"/>
            <a:ext cx="4800709" cy="16027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1074" name="Picture 2" descr="The Tallest Man to Ever Live: Robert Wadlow - HistoryColored">
            <a:extLst>
              <a:ext uri="{FF2B5EF4-FFF2-40B4-BE49-F238E27FC236}">
                <a16:creationId xmlns:a16="http://schemas.microsoft.com/office/drawing/2014/main" id="{156A5BFD-AF90-3427-602F-B4651C60B5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1430776"/>
            <a:ext cx="3283480" cy="259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9718782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7" name="Rectangle 2">
            <a:extLst>
              <a:ext uri="{FF2B5EF4-FFF2-40B4-BE49-F238E27FC236}">
                <a16:creationId xmlns:a16="http://schemas.microsoft.com/office/drawing/2014/main" id="{1FFDA234-57D6-3BAF-178E-847944FF5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Bone Remodeling</a:t>
            </a:r>
          </a:p>
        </p:txBody>
      </p:sp>
      <p:sp>
        <p:nvSpPr>
          <p:cNvPr id="86018" name="Rectangle 3">
            <a:extLst>
              <a:ext uri="{FF2B5EF4-FFF2-40B4-BE49-F238E27FC236}">
                <a16:creationId xmlns:a16="http://schemas.microsoft.com/office/drawing/2014/main" id="{7B261482-E119-C443-E692-B8F21EAD21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9903" y="1430776"/>
            <a:ext cx="8305800" cy="4267200"/>
          </a:xfrm>
        </p:spPr>
        <p:txBody>
          <a:bodyPr/>
          <a:lstStyle/>
          <a:p>
            <a:pPr eaLnBrk="1" hangingPunct="1"/>
            <a:r>
              <a:rPr lang="en-US" altLang="en-US" i="1" dirty="0"/>
              <a:t>Remodeling</a:t>
            </a:r>
            <a:r>
              <a:rPr lang="en-US" altLang="en-US" dirty="0"/>
              <a:t> is the ongoing replacement of old bone tissue by new bone tissue.</a:t>
            </a:r>
          </a:p>
          <a:p>
            <a:pPr lvl="1" eaLnBrk="1" hangingPunct="1"/>
            <a:r>
              <a:rPr lang="en-US" altLang="en-US" dirty="0"/>
              <a:t>Old bone is constantly destroyed by </a:t>
            </a:r>
            <a:r>
              <a:rPr lang="en-US" altLang="en-US" u="sng" dirty="0"/>
              <a:t>osteoclasts </a:t>
            </a:r>
            <a:r>
              <a:rPr lang="en-US" altLang="en-US" dirty="0"/>
              <a:t>as they carve out small tunnels, and new bone is constructed by </a:t>
            </a:r>
            <a:r>
              <a:rPr lang="en-US" altLang="en-US" u="sng" dirty="0"/>
              <a:t>osteoblasts </a:t>
            </a:r>
            <a:r>
              <a:rPr lang="en-US" altLang="en-US" dirty="0"/>
              <a:t>as they form osteons and spongy bone.</a:t>
            </a:r>
          </a:p>
          <a:p>
            <a:pPr marL="457200" lvl="1" indent="0" eaLnBrk="1" hangingPunct="1">
              <a:lnSpc>
                <a:spcPct val="90000"/>
              </a:lnSpc>
              <a:buNone/>
            </a:pPr>
            <a:endParaRPr lang="en-US" altLang="en-US" dirty="0"/>
          </a:p>
          <a:p>
            <a:pPr eaLnBrk="1" hangingPunct="1">
              <a:lnSpc>
                <a:spcPct val="90000"/>
              </a:lnSpc>
            </a:pPr>
            <a:r>
              <a:rPr lang="en-US" altLang="en-US" dirty="0"/>
              <a:t>Continual redistribution of bone matrix along lines of mechanical stress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dirty="0"/>
              <a:t>distal femur is fully remodeled every 4 months</a:t>
            </a:r>
          </a:p>
          <a:p>
            <a:pPr eaLnBrk="1" hangingPunct="1"/>
            <a:endParaRPr lang="en-US" altLang="en-US" dirty="0"/>
          </a:p>
          <a:p>
            <a:pPr lvl="1" eaLnBrk="1" hangingPunct="1"/>
            <a:endParaRPr lang="en-US" altLang="en-US" dirty="0"/>
          </a:p>
        </p:txBody>
      </p:sp>
    </p:spTree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5" name="Rectangle 2">
            <a:extLst>
              <a:ext uri="{FF2B5EF4-FFF2-40B4-BE49-F238E27FC236}">
                <a16:creationId xmlns:a16="http://schemas.microsoft.com/office/drawing/2014/main" id="{F44E8028-7577-C2D9-7C43-CDA9BEAA0E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4600" y="228600"/>
            <a:ext cx="3886200" cy="1219200"/>
          </a:xfrm>
        </p:spPr>
        <p:txBody>
          <a:bodyPr/>
          <a:lstStyle/>
          <a:p>
            <a:pPr eaLnBrk="1" hangingPunct="1"/>
            <a:r>
              <a:rPr lang="en-US" altLang="en-US"/>
              <a:t>Fractures</a:t>
            </a:r>
          </a:p>
        </p:txBody>
      </p:sp>
      <p:sp>
        <p:nvSpPr>
          <p:cNvPr id="415747" name="Rectangle 3">
            <a:extLst>
              <a:ext uri="{FF2B5EF4-FFF2-40B4-BE49-F238E27FC236}">
                <a16:creationId xmlns:a16="http://schemas.microsoft.com/office/drawing/2014/main" id="{2B56AB1C-6EF4-7015-7793-B709BFE548E0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762000" y="1692220"/>
            <a:ext cx="7794625" cy="4784779"/>
          </a:xfrm>
        </p:spPr>
        <p:txBody>
          <a:bodyPr rtlCol="0">
            <a:normAutofit lnSpcReduction="10000"/>
          </a:bodyPr>
          <a:lstStyle/>
          <a:p>
            <a:pPr eaLnBrk="1" fontAlgn="auto" hangingPunct="1">
              <a:lnSpc>
                <a:spcPct val="90000"/>
              </a:lnSpc>
              <a:spcAft>
                <a:spcPts val="0"/>
              </a:spcAft>
              <a:defRPr/>
            </a:pPr>
            <a:r>
              <a:rPr lang="en-US" sz="2800" dirty="0"/>
              <a:t>Named for shape or position of fracture line</a:t>
            </a:r>
          </a:p>
          <a:p>
            <a:pPr eaLnBrk="1" fontAlgn="auto" hangingPunct="1">
              <a:lnSpc>
                <a:spcPct val="90000"/>
              </a:lnSpc>
              <a:spcAft>
                <a:spcPts val="0"/>
              </a:spcAft>
              <a:defRPr/>
            </a:pPr>
            <a:r>
              <a:rPr lang="en-US" sz="2800" dirty="0"/>
              <a:t>Common types of fracture</a:t>
            </a:r>
          </a:p>
          <a:p>
            <a:pPr lvl="1" eaLnBrk="1" fontAlgn="auto" hangingPunct="1">
              <a:lnSpc>
                <a:spcPct val="90000"/>
              </a:lnSpc>
              <a:spcAft>
                <a:spcPts val="0"/>
              </a:spcAft>
              <a:defRPr/>
            </a:pPr>
            <a:r>
              <a:rPr lang="en-US" sz="2400" dirty="0"/>
              <a:t>greenstick -- partial fracture</a:t>
            </a:r>
          </a:p>
          <a:p>
            <a:pPr lvl="1" eaLnBrk="1" fontAlgn="auto" hangingPunct="1">
              <a:lnSpc>
                <a:spcPct val="90000"/>
              </a:lnSpc>
              <a:spcAft>
                <a:spcPts val="0"/>
              </a:spcAft>
              <a:defRPr/>
            </a:pPr>
            <a:r>
              <a:rPr lang="en-US" sz="2400" dirty="0"/>
              <a:t>impacted -- one side of fracture driven into the interior of other side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 dirty="0"/>
              <a:t>closed -- no break in skin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 dirty="0"/>
              <a:t>open fracture --skin broken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 dirty="0"/>
              <a:t>comminuted -- broken ends of bones are fragmented</a:t>
            </a:r>
          </a:p>
          <a:p>
            <a:pPr lvl="1" eaLnBrk="1" hangingPunct="1"/>
            <a:r>
              <a:rPr lang="en-US" altLang="en-US" sz="2400" dirty="0"/>
              <a:t>Pott’s -- distal fibular fracture</a:t>
            </a:r>
          </a:p>
          <a:p>
            <a:pPr lvl="1" eaLnBrk="1" hangingPunct="1"/>
            <a:r>
              <a:rPr lang="en-US" altLang="en-US" sz="2400" dirty="0" err="1"/>
              <a:t>Colles’s</a:t>
            </a:r>
            <a:r>
              <a:rPr lang="en-US" altLang="en-US" sz="2400" dirty="0"/>
              <a:t> -- distal radial fracture</a:t>
            </a:r>
          </a:p>
          <a:p>
            <a:pPr lvl="1" eaLnBrk="1" hangingPunct="1"/>
            <a:r>
              <a:rPr lang="en-US" altLang="en-US" sz="2400" dirty="0"/>
              <a:t>stress fracture -- microscopic fissures from repeated strenuous activities</a:t>
            </a:r>
          </a:p>
          <a:p>
            <a:pPr lvl="1" eaLnBrk="1" hangingPunct="1">
              <a:lnSpc>
                <a:spcPct val="90000"/>
              </a:lnSpc>
            </a:pPr>
            <a:endParaRPr lang="en-US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224028674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426196-6694-5FC3-674B-61773B217D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49" name="Rectangle 3">
            <a:extLst>
              <a:ext uri="{FF2B5EF4-FFF2-40B4-BE49-F238E27FC236}">
                <a16:creationId xmlns:a16="http://schemas.microsoft.com/office/drawing/2014/main" id="{B17AD19B-FA63-D090-FE81-080876C116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/>
              <a:t>Repair of a Fracture</a:t>
            </a:r>
          </a:p>
        </p:txBody>
      </p:sp>
      <p:sp>
        <p:nvSpPr>
          <p:cNvPr id="104450" name="Rectangle 4">
            <a:extLst>
              <a:ext uri="{FF2B5EF4-FFF2-40B4-BE49-F238E27FC236}">
                <a16:creationId xmlns:a16="http://schemas.microsoft.com/office/drawing/2014/main" id="{6B6E822C-2B49-E406-7E29-83D27CD89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0" y="3962400"/>
            <a:ext cx="8763000" cy="1981200"/>
          </a:xfrm>
        </p:spPr>
        <p:txBody>
          <a:bodyPr/>
          <a:lstStyle/>
          <a:p>
            <a:pPr eaLnBrk="1" hangingPunct="1"/>
            <a:r>
              <a:rPr lang="en-US" altLang="en-US" sz="2400"/>
              <a:t>Formation of fracture hematoma</a:t>
            </a:r>
          </a:p>
          <a:p>
            <a:pPr lvl="1" eaLnBrk="1" hangingPunct="1"/>
            <a:r>
              <a:rPr lang="en-US" altLang="en-US" sz="2000"/>
              <a:t>damaged blood vessels produce clot in 6-8 hours, bone cells die</a:t>
            </a:r>
          </a:p>
          <a:p>
            <a:pPr lvl="1" eaLnBrk="1" hangingPunct="1"/>
            <a:r>
              <a:rPr lang="en-US" altLang="en-US" sz="2000"/>
              <a:t>inflammation brings in phagocytic cells for clean-up duty</a:t>
            </a:r>
          </a:p>
          <a:p>
            <a:pPr eaLnBrk="1" hangingPunct="1"/>
            <a:r>
              <a:rPr lang="en-US" altLang="en-US" sz="2400"/>
              <a:t>Formation of fibrocartilagenous callus formation</a:t>
            </a:r>
          </a:p>
        </p:txBody>
      </p:sp>
      <p:pic>
        <p:nvPicPr>
          <p:cNvPr id="104452" name="Picture 2" descr="w0166-nc">
            <a:extLst>
              <a:ext uri="{FF2B5EF4-FFF2-40B4-BE49-F238E27FC236}">
                <a16:creationId xmlns:a16="http://schemas.microsoft.com/office/drawing/2014/main" id="{E358E356-6081-2F26-F858-4B4AA6A26C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874" b="41647"/>
          <a:stretch>
            <a:fillRect/>
          </a:stretch>
        </p:blipFill>
        <p:spPr bwMode="auto">
          <a:xfrm>
            <a:off x="762000" y="1524000"/>
            <a:ext cx="7696200" cy="2373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87039670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2">
            <a:extLst>
              <a:ext uri="{FF2B5EF4-FFF2-40B4-BE49-F238E27FC236}">
                <a16:creationId xmlns:a16="http://schemas.microsoft.com/office/drawing/2014/main" id="{278EB831-8975-7F5D-52C3-CBB7FBFFFC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09600"/>
            <a:ext cx="7772400" cy="1143000"/>
          </a:xfrm>
        </p:spPr>
        <p:txBody>
          <a:bodyPr/>
          <a:lstStyle/>
          <a:p>
            <a:pPr algn="r" eaLnBrk="1" hangingPunct="1"/>
            <a:r>
              <a:rPr lang="en-US" altLang="en-US"/>
              <a:t>Functions of Bone</a:t>
            </a:r>
          </a:p>
        </p:txBody>
      </p:sp>
      <p:sp>
        <p:nvSpPr>
          <p:cNvPr id="22530" name="Rectangle 3">
            <a:extLst>
              <a:ext uri="{FF2B5EF4-FFF2-40B4-BE49-F238E27FC236}">
                <a16:creationId xmlns:a16="http://schemas.microsoft.com/office/drawing/2014/main" id="{5F577378-995D-F876-6AC6-B23C0F52BA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33600" y="1828800"/>
            <a:ext cx="7010400" cy="44958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/>
              <a:t>Supporting &amp; protecting soft tissues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/>
              <a:t>Attachment site for muscles making movement possible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/>
              <a:t>Storage of the minerals, calcium &amp; phosphate -- mineral homeostasis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/>
              <a:t>Blood cell production occurs in red bone marrow (hemopoiesis)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/>
              <a:t>Energy storage in yellow bone marrow</a:t>
            </a:r>
          </a:p>
        </p:txBody>
      </p:sp>
      <p:pic>
        <p:nvPicPr>
          <p:cNvPr id="22532" name="Picture 4" descr="SKELHAND">
            <a:extLst>
              <a:ext uri="{FF2B5EF4-FFF2-40B4-BE49-F238E27FC236}">
                <a16:creationId xmlns:a16="http://schemas.microsoft.com/office/drawing/2014/main" id="{250315BD-9205-032D-D2BE-2EBE8C3C33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628900" cy="3268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F894D4-6763-FFC0-82E3-094427F94E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7" name="Rectangle 3">
            <a:extLst>
              <a:ext uri="{FF2B5EF4-FFF2-40B4-BE49-F238E27FC236}">
                <a16:creationId xmlns:a16="http://schemas.microsoft.com/office/drawing/2014/main" id="{301BA675-262F-253A-CEEE-70AEC340E6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457200"/>
            <a:ext cx="7772400" cy="838200"/>
          </a:xfrm>
        </p:spPr>
        <p:txBody>
          <a:bodyPr/>
          <a:lstStyle/>
          <a:p>
            <a:pPr eaLnBrk="1" hangingPunct="1"/>
            <a:r>
              <a:rPr lang="en-US" altLang="en-US"/>
              <a:t>Repair of a Fracture</a:t>
            </a:r>
          </a:p>
        </p:txBody>
      </p:sp>
      <p:sp>
        <p:nvSpPr>
          <p:cNvPr id="106498" name="Rectangle 4">
            <a:extLst>
              <a:ext uri="{FF2B5EF4-FFF2-40B4-BE49-F238E27FC236}">
                <a16:creationId xmlns:a16="http://schemas.microsoft.com/office/drawing/2014/main" id="{A8A5937B-F48A-BC76-F55A-AACDBB8C51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93763" y="3886200"/>
            <a:ext cx="7432675" cy="22098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800"/>
              <a:t>Formation of bony callus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/>
              <a:t>lasts 3-4 months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800"/>
              <a:t>Bone remodeling</a:t>
            </a:r>
          </a:p>
          <a:p>
            <a:pPr lvl="1" eaLnBrk="1" hangingPunct="1">
              <a:lnSpc>
                <a:spcPct val="90000"/>
              </a:lnSpc>
            </a:pPr>
            <a:endParaRPr lang="en-US" altLang="en-US" sz="2400"/>
          </a:p>
          <a:p>
            <a:pPr lvl="1" eaLnBrk="1" hangingPunct="1">
              <a:lnSpc>
                <a:spcPct val="90000"/>
              </a:lnSpc>
            </a:pPr>
            <a:endParaRPr lang="en-US" altLang="en-US" sz="2400"/>
          </a:p>
        </p:txBody>
      </p:sp>
      <p:pic>
        <p:nvPicPr>
          <p:cNvPr id="106500" name="Picture 2" descr="170382">
            <a:extLst>
              <a:ext uri="{FF2B5EF4-FFF2-40B4-BE49-F238E27FC236}">
                <a16:creationId xmlns:a16="http://schemas.microsoft.com/office/drawing/2014/main" id="{C353C224-6710-4FB6-B8F1-122A96C0B0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0" t="5438" r="2000" b="35146"/>
          <a:stretch>
            <a:fillRect/>
          </a:stretch>
        </p:blipFill>
        <p:spPr bwMode="auto">
          <a:xfrm>
            <a:off x="914400" y="1752600"/>
            <a:ext cx="7315200" cy="213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23302551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3" name="Rectangle 2">
            <a:extLst>
              <a:ext uri="{FF2B5EF4-FFF2-40B4-BE49-F238E27FC236}">
                <a16:creationId xmlns:a16="http://schemas.microsoft.com/office/drawing/2014/main" id="{65CF08C8-65DC-AD0E-85E4-2B448BB17E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04800"/>
            <a:ext cx="9144000" cy="1143000"/>
          </a:xfrm>
        </p:spPr>
        <p:txBody>
          <a:bodyPr/>
          <a:lstStyle/>
          <a:p>
            <a:pPr eaLnBrk="1" hangingPunct="1"/>
            <a:r>
              <a:rPr lang="en-US" altLang="en-US" sz="3600"/>
              <a:t>Calcium Homeostasis &amp; Bone Tissue</a:t>
            </a:r>
            <a:endParaRPr lang="en-US" altLang="en-US"/>
          </a:p>
        </p:txBody>
      </p:sp>
      <p:sp>
        <p:nvSpPr>
          <p:cNvPr id="90114" name="Rectangle 3">
            <a:extLst>
              <a:ext uri="{FF2B5EF4-FFF2-40B4-BE49-F238E27FC236}">
                <a16:creationId xmlns:a16="http://schemas.microsoft.com/office/drawing/2014/main" id="{5B8D4192-63AF-6C40-D210-F87E376788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981200"/>
            <a:ext cx="8229600" cy="39624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800" dirty="0"/>
              <a:t>Skeleton is a reservoir of Calcium &amp; Phosphate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800" dirty="0"/>
              <a:t>Calcium ions involved with many body systems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 dirty="0"/>
              <a:t>nerve &amp; muscle cell function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 dirty="0"/>
              <a:t>blood clotting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 dirty="0"/>
              <a:t>enzyme function in many biochemical reactions</a:t>
            </a:r>
            <a:br>
              <a:rPr lang="en-US" altLang="en-US" sz="2400" dirty="0"/>
            </a:br>
            <a:endParaRPr lang="en-US" altLang="en-US" sz="2400" dirty="0"/>
          </a:p>
          <a:p>
            <a:pPr eaLnBrk="1" hangingPunct="1">
              <a:lnSpc>
                <a:spcPct val="90000"/>
              </a:lnSpc>
            </a:pPr>
            <a:r>
              <a:rPr lang="en-US" altLang="en-US" sz="2800" dirty="0"/>
              <a:t>The storage and release of calcium is primarily controlled by two hormones: calcitonin and parathyroid hormone.</a:t>
            </a:r>
          </a:p>
          <a:p>
            <a:pPr eaLnBrk="1" hangingPunct="1">
              <a:lnSpc>
                <a:spcPct val="90000"/>
              </a:lnSpc>
            </a:pPr>
            <a:endParaRPr lang="en-US" altLang="en-US" sz="2800" dirty="0"/>
          </a:p>
        </p:txBody>
      </p:sp>
    </p:spTree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82409F-35E1-4517-D7DC-E343065CB5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1" name="Rectangle 2">
            <a:extLst>
              <a:ext uri="{FF2B5EF4-FFF2-40B4-BE49-F238E27FC236}">
                <a16:creationId xmlns:a16="http://schemas.microsoft.com/office/drawing/2014/main" id="{E47A96A1-DFA0-94B3-15C4-28334DC388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33800" y="381000"/>
            <a:ext cx="4953000" cy="1143000"/>
          </a:xfrm>
        </p:spPr>
        <p:txBody>
          <a:bodyPr/>
          <a:lstStyle/>
          <a:p>
            <a:pPr eaLnBrk="1" hangingPunct="1"/>
            <a:r>
              <a:rPr lang="en-US" altLang="en-US" sz="4000"/>
              <a:t>Hormonal Influences</a:t>
            </a:r>
            <a:endParaRPr lang="en-US" altLang="en-US"/>
          </a:p>
        </p:txBody>
      </p:sp>
      <p:sp>
        <p:nvSpPr>
          <p:cNvPr id="92162" name="Rectangle 3">
            <a:extLst>
              <a:ext uri="{FF2B5EF4-FFF2-40B4-BE49-F238E27FC236}">
                <a16:creationId xmlns:a16="http://schemas.microsoft.com/office/drawing/2014/main" id="{F027DE6D-8553-C5CF-0881-CC9A8F3D03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505200" y="1828800"/>
            <a:ext cx="5334000" cy="5029200"/>
          </a:xfrm>
        </p:spPr>
        <p:txBody>
          <a:bodyPr/>
          <a:lstStyle/>
          <a:p>
            <a:pPr eaLnBrk="1" hangingPunct="1"/>
            <a:r>
              <a:rPr lang="en-US" altLang="en-US" sz="2800" dirty="0"/>
              <a:t>Parathyroid hormone (PTH) is secreted if Ca</a:t>
            </a:r>
            <a:r>
              <a:rPr lang="en-US" altLang="en-US" sz="2800" baseline="30000" dirty="0"/>
              <a:t>2+</a:t>
            </a:r>
            <a:r>
              <a:rPr lang="en-US" altLang="en-US" sz="2800" dirty="0"/>
              <a:t> levels falls</a:t>
            </a:r>
          </a:p>
          <a:p>
            <a:pPr lvl="1" eaLnBrk="1" hangingPunct="1"/>
            <a:r>
              <a:rPr lang="en-US" altLang="en-US" sz="2400" dirty="0"/>
              <a:t>osteoclast activity increased, kidney retains Ca</a:t>
            </a:r>
            <a:r>
              <a:rPr lang="en-US" altLang="en-US" sz="2400" baseline="30000" dirty="0"/>
              <a:t>2+</a:t>
            </a:r>
            <a:r>
              <a:rPr lang="en-US" altLang="en-US" sz="2400" dirty="0"/>
              <a:t> and produces calcitriol</a:t>
            </a:r>
          </a:p>
          <a:p>
            <a:pPr eaLnBrk="1" hangingPunct="1"/>
            <a:r>
              <a:rPr lang="en-US" altLang="en-US" sz="2800" dirty="0"/>
              <a:t>Calcitonin hormone is secreted from thyroid if Ca</a:t>
            </a:r>
            <a:r>
              <a:rPr lang="en-US" altLang="en-US" sz="2800" baseline="30000" dirty="0"/>
              <a:t>2+</a:t>
            </a:r>
            <a:r>
              <a:rPr lang="en-US" altLang="en-US" sz="2800" dirty="0"/>
              <a:t> blood levels get too high</a:t>
            </a:r>
          </a:p>
          <a:p>
            <a:pPr lvl="1" eaLnBrk="1" hangingPunct="1"/>
            <a:r>
              <a:rPr lang="en-US" altLang="en-US" sz="2400" dirty="0"/>
              <a:t>inhibits osteoclast activity</a:t>
            </a:r>
          </a:p>
          <a:p>
            <a:pPr lvl="1" eaLnBrk="1" hangingPunct="1"/>
            <a:r>
              <a:rPr lang="en-US" altLang="en-US" sz="2400" dirty="0"/>
              <a:t>increases bone formation by osteoblasts</a:t>
            </a:r>
          </a:p>
        </p:txBody>
      </p:sp>
      <p:pic>
        <p:nvPicPr>
          <p:cNvPr id="92164" name="Picture 4" descr="w0167-n">
            <a:extLst>
              <a:ext uri="{FF2B5EF4-FFF2-40B4-BE49-F238E27FC236}">
                <a16:creationId xmlns:a16="http://schemas.microsoft.com/office/drawing/2014/main" id="{552E8D66-342C-E7C8-F0EF-D201B7D453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663" y="85725"/>
            <a:ext cx="2852737" cy="646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87414635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09" name="Rectangle 2">
            <a:extLst>
              <a:ext uri="{FF2B5EF4-FFF2-40B4-BE49-F238E27FC236}">
                <a16:creationId xmlns:a16="http://schemas.microsoft.com/office/drawing/2014/main" id="{1D3D8EA6-564D-43A7-B4D3-63E286D15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EXERCISE AND BONE TISSUE</a:t>
            </a:r>
          </a:p>
        </p:txBody>
      </p:sp>
      <p:sp>
        <p:nvSpPr>
          <p:cNvPr id="94210" name="Rectangle 3">
            <a:extLst>
              <a:ext uri="{FF2B5EF4-FFF2-40B4-BE49-F238E27FC236}">
                <a16:creationId xmlns:a16="http://schemas.microsoft.com/office/drawing/2014/main" id="{7A77744B-1C37-6836-BB20-CF2B3245F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286000"/>
            <a:ext cx="8305800" cy="4267200"/>
          </a:xfrm>
        </p:spPr>
        <p:txBody>
          <a:bodyPr/>
          <a:lstStyle/>
          <a:p>
            <a:pPr eaLnBrk="1" hangingPunct="1"/>
            <a:r>
              <a:rPr lang="en-US" altLang="en-US"/>
              <a:t>Within limits, bone has the ability to alter its strength in response to mechanical stress by increasing deposition of mineral salts and production of collagen fibers.</a:t>
            </a:r>
          </a:p>
          <a:p>
            <a:pPr lvl="1" eaLnBrk="1" hangingPunct="1"/>
            <a:r>
              <a:rPr lang="en-US" altLang="en-US"/>
              <a:t>Weight-bearing activities, such as walking or moderate weightlifting, help build and retain bone mass.</a:t>
            </a:r>
          </a:p>
        </p:txBody>
      </p:sp>
    </p:spTree>
    <p:extLst>
      <p:ext uri="{BB962C8B-B14F-4D97-AF65-F5344CB8AC3E}">
        <p14:creationId xmlns:p14="http://schemas.microsoft.com/office/powerpoint/2010/main" val="2430791523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5" name="Rectangle 2">
            <a:extLst>
              <a:ext uri="{FF2B5EF4-FFF2-40B4-BE49-F238E27FC236}">
                <a16:creationId xmlns:a16="http://schemas.microsoft.com/office/drawing/2014/main" id="{98422F64-8A59-4EF1-399B-CDAAD4252D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AGING AND BONE TISSUE</a:t>
            </a:r>
          </a:p>
        </p:txBody>
      </p:sp>
      <p:sp>
        <p:nvSpPr>
          <p:cNvPr id="108546" name="Rectangle 3">
            <a:extLst>
              <a:ext uri="{FF2B5EF4-FFF2-40B4-BE49-F238E27FC236}">
                <a16:creationId xmlns:a16="http://schemas.microsoft.com/office/drawing/2014/main" id="{EF98AF0B-87BA-2A72-1725-9DD7735053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400" dirty="0"/>
              <a:t>Of two principal effects of aging on bone, the first is </a:t>
            </a:r>
            <a:r>
              <a:rPr lang="en-US" altLang="en-US" sz="2400" b="1" dirty="0"/>
              <a:t>demineralization</a:t>
            </a:r>
            <a:r>
              <a:rPr lang="en-US" altLang="en-US" sz="2400" dirty="0"/>
              <a:t> which may result in osteoporosis.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000" dirty="0"/>
              <a:t>rapid in women 40-45 as estrogens levels decrease 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en-US" sz="1800" dirty="0"/>
              <a:t>Estrogen reduces the number of osteoclasts, increases the activity of osteoblasts and speeds up the absorption of calcium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000" dirty="0"/>
              <a:t>in males, begins after age 60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400" dirty="0"/>
              <a:t>The second is a decreased rate of protein synthesis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000" dirty="0"/>
              <a:t>decrease in collagen production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000" dirty="0"/>
              <a:t> bone becomes  brittle &amp; susceptible to fracture</a:t>
            </a:r>
          </a:p>
          <a:p>
            <a:pPr eaLnBrk="1" hangingPunct="1">
              <a:lnSpc>
                <a:spcPct val="90000"/>
              </a:lnSpc>
            </a:pPr>
            <a:endParaRPr lang="en-US" altLang="en-US" sz="2400" dirty="0"/>
          </a:p>
        </p:txBody>
      </p:sp>
      <p:pic>
        <p:nvPicPr>
          <p:cNvPr id="41989" name="Picture 5">
            <a:extLst>
              <a:ext uri="{FF2B5EF4-FFF2-40B4-BE49-F238E27FC236}">
                <a16:creationId xmlns:a16="http://schemas.microsoft.com/office/drawing/2014/main" id="{D4B256B9-820C-89BB-E08F-2674257849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4638674"/>
            <a:ext cx="4572000" cy="1944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3">
            <a:extLst>
              <a:ext uri="{FF2B5EF4-FFF2-40B4-BE49-F238E27FC236}">
                <a16:creationId xmlns:a16="http://schemas.microsoft.com/office/drawing/2014/main" id="{12B21C63-C2DC-1FD6-67E0-746E2D0E42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0200" y="381000"/>
            <a:ext cx="3429000" cy="1143000"/>
          </a:xfrm>
        </p:spPr>
        <p:txBody>
          <a:bodyPr/>
          <a:lstStyle/>
          <a:p>
            <a:pPr eaLnBrk="1" hangingPunct="1"/>
            <a:r>
              <a:rPr lang="en-US" altLang="en-US" sz="3400"/>
              <a:t>Anatomy of a Long Bone</a:t>
            </a:r>
            <a:endParaRPr lang="en-US" altLang="en-US"/>
          </a:p>
        </p:txBody>
      </p:sp>
      <p:sp>
        <p:nvSpPr>
          <p:cNvPr id="24578" name="Rectangle 4">
            <a:extLst>
              <a:ext uri="{FF2B5EF4-FFF2-40B4-BE49-F238E27FC236}">
                <a16:creationId xmlns:a16="http://schemas.microsoft.com/office/drawing/2014/main" id="{8B1192F5-DA83-8759-F7F4-5801EFCB63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699125" y="1600200"/>
            <a:ext cx="3292475" cy="51816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1800" u="sng"/>
              <a:t>diaphysis</a:t>
            </a:r>
            <a:r>
              <a:rPr lang="en-US" altLang="en-US" sz="1800"/>
              <a:t> = shaft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1800" u="sng"/>
              <a:t>epiphysis</a:t>
            </a:r>
            <a:r>
              <a:rPr lang="en-US" altLang="en-US" sz="1800"/>
              <a:t> = one end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1800" i="1" u="sng"/>
              <a:t>metaphyses</a:t>
            </a:r>
            <a:r>
              <a:rPr lang="en-US" altLang="en-US" sz="1800"/>
              <a:t> - area between diaphysis and epiphysis and include the </a:t>
            </a:r>
            <a:r>
              <a:rPr lang="en-US" altLang="en-US" sz="1800" i="1"/>
              <a:t>epiphyseal plate</a:t>
            </a:r>
            <a:r>
              <a:rPr lang="en-US" altLang="en-US" sz="1800"/>
              <a:t> in growing bones.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1800" u="sng"/>
              <a:t>Endosteum</a:t>
            </a:r>
            <a:r>
              <a:rPr lang="en-US" altLang="en-US" sz="1800"/>
              <a:t> = lining of marrow cavity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1800" u="sng"/>
              <a:t>Periosteum</a:t>
            </a:r>
            <a:r>
              <a:rPr lang="en-US" altLang="en-US" sz="1800"/>
              <a:t> = tough membrane covering bone but not the cartilage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1800" u="sng"/>
              <a:t>Articular cartilage </a:t>
            </a:r>
            <a:r>
              <a:rPr lang="en-US" altLang="en-US" sz="1800"/>
              <a:t>over joint surfaces acts as friction reducer &amp; shock absorber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1800" u="sng"/>
              <a:t>Medullary cavity </a:t>
            </a:r>
            <a:r>
              <a:rPr lang="en-US" altLang="en-US" sz="1800"/>
              <a:t>= marrow cavity</a:t>
            </a:r>
          </a:p>
        </p:txBody>
      </p:sp>
      <p:pic>
        <p:nvPicPr>
          <p:cNvPr id="24580" name="Picture 2" descr="w0158-nc">
            <a:extLst>
              <a:ext uri="{FF2B5EF4-FFF2-40B4-BE49-F238E27FC236}">
                <a16:creationId xmlns:a16="http://schemas.microsoft.com/office/drawing/2014/main" id="{FD61214A-D656-275D-ABC0-394DD6C481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5" y="0"/>
            <a:ext cx="5651500" cy="579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3">
            <a:extLst>
              <a:ext uri="{FF2B5EF4-FFF2-40B4-BE49-F238E27FC236}">
                <a16:creationId xmlns:a16="http://schemas.microsoft.com/office/drawing/2014/main" id="{AB262E36-BD1C-F385-10B7-2667CC2423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381000"/>
            <a:ext cx="8153400" cy="1143000"/>
          </a:xfrm>
        </p:spPr>
        <p:txBody>
          <a:bodyPr/>
          <a:lstStyle/>
          <a:p>
            <a:pPr eaLnBrk="1" hangingPunct="1"/>
            <a:r>
              <a:rPr lang="en-US" altLang="en-US" sz="3400" dirty="0"/>
              <a:t>Changes in Bone Marrow</a:t>
            </a:r>
            <a:endParaRPr lang="en-US" altLang="en-US" dirty="0"/>
          </a:p>
        </p:txBody>
      </p:sp>
      <p:pic>
        <p:nvPicPr>
          <p:cNvPr id="8198" name="Picture 6">
            <a:extLst>
              <a:ext uri="{FF2B5EF4-FFF2-40B4-BE49-F238E27FC236}">
                <a16:creationId xmlns:a16="http://schemas.microsoft.com/office/drawing/2014/main" id="{F1F00AE0-1AF3-6100-DA63-22A4442343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4700" y="1381125"/>
            <a:ext cx="4295775" cy="2733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00" name="Picture 8">
            <a:extLst>
              <a:ext uri="{FF2B5EF4-FFF2-40B4-BE49-F238E27FC236}">
                <a16:creationId xmlns:a16="http://schemas.microsoft.com/office/drawing/2014/main" id="{F219F437-658F-BDCC-251C-908768F938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25" y="1416050"/>
            <a:ext cx="4267200" cy="269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29" name="TextBox 2">
            <a:extLst>
              <a:ext uri="{FF2B5EF4-FFF2-40B4-BE49-F238E27FC236}">
                <a16:creationId xmlns:a16="http://schemas.microsoft.com/office/drawing/2014/main" id="{5965CB4F-002D-0AA4-5818-2200DB8648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6225" y="4191000"/>
            <a:ext cx="42672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Bone marrow in healthy individual</a:t>
            </a:r>
          </a:p>
        </p:txBody>
      </p:sp>
      <p:sp>
        <p:nvSpPr>
          <p:cNvPr id="26630" name="TextBox 10">
            <a:extLst>
              <a:ext uri="{FF2B5EF4-FFF2-40B4-BE49-F238E27FC236}">
                <a16:creationId xmlns:a16="http://schemas.microsoft.com/office/drawing/2014/main" id="{2F931AAE-2ED7-1BBC-85E5-3164EFC95F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87875" y="4191000"/>
            <a:ext cx="42672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Bone marrow in unhealthy individual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8B09681-0822-DFC1-A943-26059305DD63}"/>
              </a:ext>
            </a:extLst>
          </p:cNvPr>
          <p:cNvSpPr txBox="1"/>
          <p:nvPr/>
        </p:nvSpPr>
        <p:spPr>
          <a:xfrm>
            <a:off x="838200" y="4999672"/>
            <a:ext cx="708399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Marrow reconversion – changing of bone marrow from yellow to red</a:t>
            </a:r>
          </a:p>
          <a:p>
            <a:r>
              <a:rPr lang="en-US" dirty="0"/>
              <a:t>Reasons: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Increased demand for red blood cells (e.g. blood loss)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Physiologic stress – high athletic activity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High altitude</a:t>
            </a:r>
          </a:p>
        </p:txBody>
      </p:sp>
    </p:spTree>
    <p:extLst>
      <p:ext uri="{BB962C8B-B14F-4D97-AF65-F5344CB8AC3E}">
        <p14:creationId xmlns:p14="http://schemas.microsoft.com/office/powerpoint/2010/main" val="344207289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2">
            <a:extLst>
              <a:ext uri="{FF2B5EF4-FFF2-40B4-BE49-F238E27FC236}">
                <a16:creationId xmlns:a16="http://schemas.microsoft.com/office/drawing/2014/main" id="{204BB9B9-72B5-BC47-05A2-057BFDCFA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Histology of Bone</a:t>
            </a:r>
          </a:p>
        </p:txBody>
      </p:sp>
      <p:sp>
        <p:nvSpPr>
          <p:cNvPr id="28674" name="Rectangle 3">
            <a:extLst>
              <a:ext uri="{FF2B5EF4-FFF2-40B4-BE49-F238E27FC236}">
                <a16:creationId xmlns:a16="http://schemas.microsoft.com/office/drawing/2014/main" id="{D5E17EFD-36A1-2642-4779-00A5321B0E25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0" y="1981200"/>
            <a:ext cx="4191000" cy="4419600"/>
          </a:xfrm>
        </p:spPr>
        <p:txBody>
          <a:bodyPr/>
          <a:lstStyle/>
          <a:p>
            <a:pPr eaLnBrk="1" hangingPunct="1"/>
            <a:r>
              <a:rPr lang="en-US" altLang="en-US" sz="2800"/>
              <a:t>A type of connective tissue as seen by widely spaced cells separated by matrix</a:t>
            </a:r>
          </a:p>
          <a:p>
            <a:pPr eaLnBrk="1" hangingPunct="1"/>
            <a:endParaRPr lang="en-US" altLang="en-US" sz="2800"/>
          </a:p>
          <a:p>
            <a:pPr eaLnBrk="1" hangingPunct="1"/>
            <a:r>
              <a:rPr lang="en-US" altLang="en-US" sz="2800"/>
              <a:t>4 types of cells in bone tissue</a:t>
            </a:r>
          </a:p>
        </p:txBody>
      </p:sp>
      <p:pic>
        <p:nvPicPr>
          <p:cNvPr id="28676" name="Picture 4" descr="w0160-nc">
            <a:extLst>
              <a:ext uri="{FF2B5EF4-FFF2-40B4-BE49-F238E27FC236}">
                <a16:creationId xmlns:a16="http://schemas.microsoft.com/office/drawing/2014/main" id="{7D655192-0197-6421-A316-BE3B9082EB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2425" y="1447800"/>
            <a:ext cx="4981575" cy="541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075" name="Rectangle 3">
            <a:extLst>
              <a:ext uri="{FF2B5EF4-FFF2-40B4-BE49-F238E27FC236}">
                <a16:creationId xmlns:a16="http://schemas.microsoft.com/office/drawing/2014/main" id="{DA9404E0-0765-806B-322B-6AA26B7AFD4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90800" y="195447"/>
            <a:ext cx="3962400" cy="685800"/>
          </a:xfrm>
        </p:spPr>
        <p:txBody>
          <a:bodyPr rtlCol="0">
            <a:no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/>
              <a:t>Bone Cells</a:t>
            </a:r>
          </a:p>
        </p:txBody>
      </p:sp>
      <p:sp>
        <p:nvSpPr>
          <p:cNvPr id="30722" name="Rectangle 4">
            <a:extLst>
              <a:ext uri="{FF2B5EF4-FFF2-40B4-BE49-F238E27FC236}">
                <a16:creationId xmlns:a16="http://schemas.microsoft.com/office/drawing/2014/main" id="{65FFEDCC-53A5-131C-B09B-A8DCB25E18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2400" y="1340562"/>
            <a:ext cx="5029200" cy="3733800"/>
          </a:xfrm>
        </p:spPr>
        <p:txBody>
          <a:bodyPr/>
          <a:lstStyle/>
          <a:p>
            <a:pPr marL="457200" indent="-457200" eaLnBrk="1" hangingPunct="1">
              <a:buFont typeface="Calibri" panose="020F0502020204030204" pitchFamily="34" charset="0"/>
              <a:buAutoNum type="arabicPeriod"/>
            </a:pPr>
            <a:r>
              <a:rPr lang="en-US" altLang="en-US" sz="2400" dirty="0"/>
              <a:t>Osteoprogenitor/osteogenic cells --</a:t>
            </a:r>
          </a:p>
          <a:p>
            <a:pPr lvl="1" eaLnBrk="1" hangingPunct="1"/>
            <a:r>
              <a:rPr lang="en-US" altLang="en-US" sz="2000" dirty="0"/>
              <a:t>undifferentiated cells </a:t>
            </a:r>
          </a:p>
          <a:p>
            <a:pPr lvl="1" eaLnBrk="1" hangingPunct="1"/>
            <a:r>
              <a:rPr lang="en-US" altLang="en-US" sz="2000" dirty="0"/>
              <a:t>can divide to replace themselves &amp; can become osteoblasts</a:t>
            </a:r>
          </a:p>
          <a:p>
            <a:pPr lvl="1" eaLnBrk="1" hangingPunct="1"/>
            <a:r>
              <a:rPr lang="en-US" altLang="en-US" sz="2000" dirty="0"/>
              <a:t>found in inner layer of periosteum and endosteum</a:t>
            </a:r>
          </a:p>
          <a:p>
            <a:pPr marL="457200" indent="-457200" eaLnBrk="1" hangingPunct="1">
              <a:buFont typeface="Calibri" panose="020F0502020204030204" pitchFamily="34" charset="0"/>
              <a:buAutoNum type="arabicPeriod"/>
            </a:pPr>
            <a:r>
              <a:rPr lang="en-US" altLang="en-US" sz="2400" dirty="0"/>
              <a:t>Osteoblasts--form matrix &amp; collagen fibers but can’t divide</a:t>
            </a:r>
          </a:p>
          <a:p>
            <a:pPr marL="457200" indent="-457200" eaLnBrk="1" hangingPunct="1">
              <a:buFont typeface="Calibri" panose="020F0502020204030204" pitchFamily="34" charset="0"/>
              <a:buAutoNum type="arabicPeriod"/>
            </a:pPr>
            <a:r>
              <a:rPr lang="en-US" altLang="en-US" sz="2400" dirty="0"/>
              <a:t>Osteocytes ---mature cells that no longer secrete matrix</a:t>
            </a:r>
          </a:p>
          <a:p>
            <a:pPr marL="457200" indent="-457200" eaLnBrk="1" hangingPunct="1">
              <a:buFont typeface="Calibri" panose="020F0502020204030204" pitchFamily="34" charset="0"/>
              <a:buAutoNum type="arabicPeriod"/>
            </a:pPr>
            <a:r>
              <a:rPr lang="en-US" altLang="en-US" sz="2400" dirty="0"/>
              <a:t>Osteoclasts---- huge cells from fused monocytes (WBC)</a:t>
            </a:r>
          </a:p>
          <a:p>
            <a:pPr lvl="1" eaLnBrk="1" hangingPunct="1"/>
            <a:r>
              <a:rPr lang="en-US" altLang="en-US" sz="2000" dirty="0"/>
              <a:t>function in bone resorption at surfaces such as endosteum</a:t>
            </a:r>
          </a:p>
        </p:txBody>
      </p:sp>
      <p:pic>
        <p:nvPicPr>
          <p:cNvPr id="30724" name="Picture 2" descr="w0159-nc">
            <a:extLst>
              <a:ext uri="{FF2B5EF4-FFF2-40B4-BE49-F238E27FC236}">
                <a16:creationId xmlns:a16="http://schemas.microsoft.com/office/drawing/2014/main" id="{2D676792-8E8F-54D6-0B4B-646CDB806F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000" b="43913"/>
          <a:stretch/>
        </p:blipFill>
        <p:spPr bwMode="auto">
          <a:xfrm>
            <a:off x="5334000" y="1593137"/>
            <a:ext cx="3810000" cy="18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2" descr="w0159-nc">
            <a:extLst>
              <a:ext uri="{FF2B5EF4-FFF2-40B4-BE49-F238E27FC236}">
                <a16:creationId xmlns:a16="http://schemas.microsoft.com/office/drawing/2014/main" id="{9CD0AB82-8FBB-A089-7E7C-CACD6833F9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833" b="43913"/>
          <a:stretch/>
        </p:blipFill>
        <p:spPr bwMode="auto">
          <a:xfrm>
            <a:off x="6096000" y="4343400"/>
            <a:ext cx="2548759" cy="23454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2">
            <a:extLst>
              <a:ext uri="{FF2B5EF4-FFF2-40B4-BE49-F238E27FC236}">
                <a16:creationId xmlns:a16="http://schemas.microsoft.com/office/drawing/2014/main" id="{AD4C3551-2ED8-EC42-4AC5-4F6A37A6B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8100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/>
              <a:t>Matrix of Bone</a:t>
            </a:r>
          </a:p>
        </p:txBody>
      </p:sp>
      <p:sp>
        <p:nvSpPr>
          <p:cNvPr id="36866" name="Rectangle 3">
            <a:extLst>
              <a:ext uri="{FF2B5EF4-FFF2-40B4-BE49-F238E27FC236}">
                <a16:creationId xmlns:a16="http://schemas.microsoft.com/office/drawing/2014/main" id="{0A0DC79E-D38D-224B-A01B-C3BBED119D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676400"/>
            <a:ext cx="9144000" cy="51816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/>
              <a:t>Inorganic mineral salts provide bone’s hardness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/>
              <a:t>hydroxyapatite (calcium phosphate and calcium hydroxide) &amp; calcium carbonate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/>
              <a:t>Organic collagen fibers provide bone’s flexibility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/>
              <a:t>their tensile strength resists being stretched or torn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/>
              <a:t>remove minerals with acid &amp; rubbery structure results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/>
              <a:t>Bone is not completely solid since it has small spaces for vessels and red bone marrow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/>
              <a:t>spongy bone has many such spaces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/>
              <a:t>compact bone has very few such spaces</a:t>
            </a:r>
          </a:p>
        </p:txBody>
      </p:sp>
    </p:spTree>
    <p:extLst>
      <p:ext uri="{BB962C8B-B14F-4D97-AF65-F5344CB8AC3E}">
        <p14:creationId xmlns:p14="http://schemas.microsoft.com/office/powerpoint/2010/main" val="2570502357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2">
            <a:extLst>
              <a:ext uri="{FF2B5EF4-FFF2-40B4-BE49-F238E27FC236}">
                <a16:creationId xmlns:a16="http://schemas.microsoft.com/office/drawing/2014/main" id="{50F8C88E-BCB6-BFD2-3AFE-DA21B91B49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0" y="304800"/>
            <a:ext cx="2362200" cy="1524000"/>
          </a:xfrm>
        </p:spPr>
        <p:txBody>
          <a:bodyPr/>
          <a:lstStyle/>
          <a:p>
            <a:pPr eaLnBrk="1" hangingPunct="1"/>
            <a:r>
              <a:rPr lang="en-US" altLang="en-US" sz="2400"/>
              <a:t>Compact or Dense Bone</a:t>
            </a:r>
            <a:endParaRPr lang="en-US" altLang="en-US"/>
          </a:p>
        </p:txBody>
      </p:sp>
      <p:sp>
        <p:nvSpPr>
          <p:cNvPr id="38914" name="Rectangle 3">
            <a:extLst>
              <a:ext uri="{FF2B5EF4-FFF2-40B4-BE49-F238E27FC236}">
                <a16:creationId xmlns:a16="http://schemas.microsoft.com/office/drawing/2014/main" id="{3F31503E-5A3B-2578-FED4-B31AD38531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98463" y="3894138"/>
            <a:ext cx="8347075" cy="2887662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/>
              <a:t>Looks like solid hard layer of bone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/>
              <a:t>Makes up the shaft of long bones and the external layer of all bones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/>
              <a:t>Resists stresses produced by weight and movement</a:t>
            </a:r>
          </a:p>
        </p:txBody>
      </p:sp>
      <p:pic>
        <p:nvPicPr>
          <p:cNvPr id="38916" name="Picture 4" descr="w0158-nc">
            <a:extLst>
              <a:ext uri="{FF2B5EF4-FFF2-40B4-BE49-F238E27FC236}">
                <a16:creationId xmlns:a16="http://schemas.microsoft.com/office/drawing/2014/main" id="{886BF356-673A-DA80-A83A-4D5A73EB70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11" b="50000"/>
          <a:stretch>
            <a:fillRect/>
          </a:stretch>
        </p:blipFill>
        <p:spPr bwMode="auto">
          <a:xfrm>
            <a:off x="152400" y="0"/>
            <a:ext cx="6477000" cy="3729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UIDATA" val="&lt;database version=&quot;6.0&quot;&gt;&lt;object type=&quot;1&quot; unique_id=&quot;10001&quot;&gt;&lt;property id=&quot;20141&quot; value=&quot;ch06cheroske201&quot;/&gt;&lt;property id=&quot;20144&quot; value=&quot;1&quot;/&gt;&lt;property id=&quot;20146&quot; value=&quot;0&quot;/&gt;&lt;property id=&quot;20147&quot; value=&quot;0&quot;/&gt;&lt;property id=&quot;20148&quot; value=&quot;5&quot;/&gt;&lt;property id=&quot;20180&quot; value=&quot;1&quot;/&gt;&lt;property id=&quot;20181&quot; value=&quot;1&quot;/&gt;&lt;property id=&quot;20193&quot; value=&quot;-1&quot;/&gt;&lt;object type=&quot;8&quot; unique_id=&quot;10002&quot;&gt;&lt;/object&gt;&lt;object type=&quot;4&quot; unique_id=&quot;10004&quot;&gt;&lt;/object&gt;&lt;object type=&quot;2&quot; unique_id=&quot;10005&quot;&gt;&lt;object type=&quot;3&quot; unique_id=&quot;10006&quot;&gt;&lt;property id=&quot;20148&quot; value=&quot;5&quot;/&gt;&lt;property id=&quot;20300&quot; value=&quot;Slide 1 - &amp;quot;Chapter 6&amp;quot;&quot;/&gt;&lt;property id=&quot;20303&quot; value=&quot;Alexander Cheroske&quot;/&gt;&lt;property id=&quot;20307&quot; value=&quot;555&quot;/&gt;&lt;/object&gt;&lt;object type=&quot;3&quot; unique_id=&quot;10007&quot;&gt;&lt;property id=&quot;20148&quot; value=&quot;5&quot;/&gt;&lt;property id=&quot;20300&quot; value=&quot;Slide 2 - &amp;quot;INTRODUCTION     &amp;quot;&quot;/&gt;&lt;property id=&quot;20303&quot; value=&quot;Alexander Cheroske&quot;/&gt;&lt;property id=&quot;20307&quot; value=&quot;559&quot;/&gt;&lt;/object&gt;&lt;object type=&quot;3&quot; unique_id=&quot;10008&quot;&gt;&lt;property id=&quot;20148&quot; value=&quot;5&quot;/&gt;&lt;property id=&quot;20300&quot; value=&quot;Slide 3 - &amp;quot;Functions of Bone&amp;quot;&quot;/&gt;&lt;property id=&quot;20303&quot; value=&quot;Alexander Cheroske&quot;/&gt;&lt;property id=&quot;20307&quot; value=&quot;584&quot;/&gt;&lt;/object&gt;&lt;object type=&quot;3&quot; unique_id=&quot;10009&quot;&gt;&lt;property id=&quot;20148&quot; value=&quot;5&quot;/&gt;&lt;property id=&quot;20300&quot; value=&quot;Slide 4 - &amp;quot;Anatomy of a Long Bone&amp;quot;&quot;/&gt;&lt;property id=&quot;20303&quot; value=&quot;Alexander Cheroske&quot;/&gt;&lt;property id=&quot;20307&quot; value=&quot;586&quot;/&gt;&lt;/object&gt;&lt;object type=&quot;3&quot; unique_id=&quot;10010&quot;&gt;&lt;property id=&quot;20148&quot; value=&quot;5&quot;/&gt;&lt;property id=&quot;20300&quot; value=&quot;Slide 5 - &amp;quot;Anatomy of a Long Bone&amp;quot;&quot;/&gt;&lt;property id=&quot;20303&quot; value=&quot;Alexander Cheroske&quot;/&gt;&lt;property id=&quot;20307&quot; value=&quot;587&quot;/&gt;&lt;/object&gt;&lt;object type=&quot;3&quot; unique_id=&quot;10011&quot;&gt;&lt;property id=&quot;20148&quot; value=&quot;5&quot;/&gt;&lt;property id=&quot;20300&quot; value=&quot;Slide 6 - &amp;quot;Histology of Bone&amp;quot;&quot;/&gt;&lt;property id=&quot;20303&quot; value=&quot;Alexander Cheroske&quot;/&gt;&lt;property id=&quot;20307&quot; value=&quot;589&quot;/&gt;&lt;/object&gt;&lt;object type=&quot;3&quot; unique_id=&quot;10012&quot;&gt;&lt;property id=&quot;20148&quot; value=&quot;5&quot;/&gt;&lt;property id=&quot;20300&quot; value=&quot;Slide 7 - &amp;quot;Cells of Bone&amp;quot;&quot;/&gt;&lt;property id=&quot;20303&quot; value=&quot;Alexander Cheroske&quot;/&gt;&lt;property id=&quot;20307&quot; value=&quot;591&quot;/&gt;&lt;/object&gt;&lt;object type=&quot;3&quot; unique_id=&quot;10013&quot;&gt;&lt;property id=&quot;20148&quot; value=&quot;5&quot;/&gt;&lt;property id=&quot;20300&quot; value=&quot;Slide 8 - &amp;quot;Matrix of Bone&amp;quot;&quot;/&gt;&lt;property id=&quot;20303&quot; value=&quot;Alexander Cheroske&quot;/&gt;&lt;property id=&quot;20307&quot; value=&quot;593&quot;/&gt;&lt;/object&gt;&lt;object type=&quot;3&quot; unique_id=&quot;10014&quot;&gt;&lt;property id=&quot;20148&quot; value=&quot;5&quot;/&gt;&lt;property id=&quot;20300&quot; value=&quot;Slide 9 - &amp;quot;Compact or Dense Bone&amp;quot;&quot;/&gt;&lt;property id=&quot;20303&quot; value=&quot;Alexander Cheroske&quot;/&gt;&lt;property id=&quot;20307&quot; value=&quot;595&quot;/&gt;&lt;/object&gt;&lt;object type=&quot;3&quot; unique_id=&quot;10015&quot;&gt;&lt;property id=&quot;20148&quot; value=&quot;5&quot;/&gt;&lt;property id=&quot;20300&quot; value=&quot;Slide 10 - &amp;quot;Histology of Compact Bone&amp;quot;&quot;/&gt;&lt;property id=&quot;20303&quot; value=&quot;Alexander Cheroske&quot;/&gt;&lt;property id=&quot;20307&quot; value=&quot;596&quot;/&gt;&lt;/object&gt;&lt;object type=&quot;3&quot; unique_id=&quot;10016&quot;&gt;&lt;property id=&quot;20148&quot; value=&quot;5&quot;/&gt;&lt;property id=&quot;20300&quot; value=&quot;Slide 11 - &amp;quot;Spongy Bone &amp;quot;&quot;/&gt;&lt;property id=&quot;20303&quot; value=&quot;Alexander Cheroske&quot;/&gt;&lt;property id=&quot;20307&quot; value=&quot;598&quot;/&gt;&lt;/object&gt;&lt;object type=&quot;3&quot; unique_id=&quot;10017&quot;&gt;&lt;property id=&quot;20148&quot; value=&quot;5&quot;/&gt;&lt;property id=&quot;20300&quot; value=&quot;Slide 12 - &amp;quot;Blood and Nerve Supply of Bone&amp;quot;&quot;/&gt;&lt;property id=&quot;20303&quot; value=&quot;Alexander Cheroske&quot;/&gt;&lt;property id=&quot;20307&quot; value=&quot;600&quot;/&gt;&lt;/object&gt;&lt;object type=&quot;3&quot; unique_id=&quot;10018&quot;&gt;&lt;property id=&quot;20148&quot; value=&quot;5&quot;/&gt;&lt;property id=&quot;20300&quot; value=&quot;Slide 13 - &amp;quot;BONE FORMATION&amp;quot;&quot;/&gt;&lt;property id=&quot;20303&quot; value=&quot;Alexander Cheroske&quot;/&gt;&lt;property id=&quot;20307&quot; value=&quot;601&quot;/&gt;&lt;/object&gt;&lt;object type=&quot;3&quot; unique_id=&quot;10019&quot;&gt;&lt;property id=&quot;20148&quot; value=&quot;5&quot;/&gt;&lt;property id=&quot;20300&quot; value=&quot;Slide 14 - &amp;quot;Intramembranous&amp;quot;&quot;/&gt;&lt;property id=&quot;20303&quot; value=&quot;Alexander Cheroske&quot;/&gt;&lt;property id=&quot;20307&quot; value=&quot;603&quot;/&gt;&lt;/object&gt;&lt;object type=&quot;3&quot; unique_id=&quot;10020&quot;&gt;&lt;property id=&quot;20148&quot; value=&quot;5&quot;/&gt;&lt;property id=&quot;20300&quot; value=&quot;Slide 15 - &amp;quot; Intramembranous Bone Formation&amp;quot;&quot;/&gt;&lt;property id=&quot;20303&quot; value=&quot;Alexander Cheroske&quot;/&gt;&lt;property id=&quot;20307&quot; value=&quot;604&quot;/&gt;&lt;/object&gt;&lt;object type=&quot;3&quot; unique_id=&quot;10021&quot;&gt;&lt;property id=&quot;20148&quot; value=&quot;5&quot;/&gt;&lt;property id=&quot;20300&quot; value=&quot;Slide 16 - &amp;quot;Endochondrial&amp;quot;&quot;/&gt;&lt;property id=&quot;20303&quot; value=&quot;Alexander Cheroske&quot;/&gt;&lt;property id=&quot;20307&quot; value=&quot;607&quot;/&gt;&lt;/object&gt;&lt;object type=&quot;3&quot; unique_id=&quot;10022&quot;&gt;&lt;property id=&quot;20148&quot; value=&quot;5&quot;/&gt;&lt;property id=&quot;20300&quot; value=&quot;Slide 17 - &amp;quot;Endochondral Ossification&amp;quot;&quot;/&gt;&lt;property id=&quot;20303&quot; value=&quot;Alexander Cheroske&quot;/&gt;&lt;property id=&quot;20307&quot; value=&quot;634&quot;/&gt;&lt;/object&gt;&lt;object type=&quot;3&quot; unique_id=&quot;10023&quot;&gt;&lt;property id=&quot;20148&quot; value=&quot;5&quot;/&gt;&lt;property id=&quot;20300&quot; value=&quot;Slide 18 - &amp;quot;Stages in Endochondral Ossification&amp;quot;&quot;/&gt;&lt;property id=&quot;20303&quot; value=&quot;Alexander Cheroske&quot;/&gt;&lt;property id=&quot;20307&quot; value=&quot;635&quot;/&gt;&lt;/object&gt;&lt;object type=&quot;3&quot; unique_id=&quot;10024&quot;&gt;&lt;property id=&quot;20148&quot; value=&quot;5&quot;/&gt;&lt;property id=&quot;20300&quot; value=&quot;Slide 19 - &amp;quot;BONE GROWTH&amp;quot;&quot;/&gt;&lt;property id=&quot;20303&quot; value=&quot;Alexander Cheroske&quot;/&gt;&lt;property id=&quot;20307&quot; value=&quot;570&quot;/&gt;&lt;/object&gt;&lt;object type=&quot;3&quot; unique_id=&quot;10025&quot;&gt;&lt;property id=&quot;20148&quot; value=&quot;5&quot;/&gt;&lt;property id=&quot;20300&quot; value=&quot;Slide 20 - &amp;quot;Bone Growth in Length&amp;quot;&quot;/&gt;&lt;property id=&quot;20303&quot; value=&quot;Alexander Cheroske&quot;/&gt;&lt;property id=&quot;20307&quot; value=&quot;612&quot;/&gt;&lt;/object&gt;&lt;object type=&quot;3&quot; unique_id=&quot;10026&quot;&gt;&lt;property id=&quot;20148&quot; value=&quot;5&quot;/&gt;&lt;property id=&quot;20300&quot; value=&quot;Slide 21 - &amp;quot;Zones of Growth in Epiphyseal Plate&amp;quot;&quot;/&gt;&lt;property id=&quot;20303&quot; value=&quot;Alexander Cheroske&quot;/&gt;&lt;property id=&quot;20307&quot; value=&quot;613&quot;/&gt;&lt;/object&gt;&lt;object type=&quot;3&quot; unique_id=&quot;10027&quot;&gt;&lt;property id=&quot;20148&quot; value=&quot;5&quot;/&gt;&lt;property id=&quot;20300&quot; value=&quot;Slide 22 - &amp;quot;Bone Growth in Width&amp;quot;&quot;/&gt;&lt;property id=&quot;20303&quot; value=&quot;Alexander Cheroske&quot;/&gt;&lt;property id=&quot;20307&quot; value=&quot;614&quot;/&gt;&lt;/object&gt;&lt;object type=&quot;3&quot; unique_id=&quot;10028&quot;&gt;&lt;property id=&quot;20148&quot; value=&quot;5&quot;/&gt;&lt;property id=&quot;20300&quot; value=&quot;Slide 23 - &amp;quot;Factors Affecting Bone Growth&amp;quot;&quot;/&gt;&lt;property id=&quot;20303&quot; value=&quot;Alexander Cheroske&quot;/&gt;&lt;property id=&quot;20307&quot; value=&quot;615&quot;/&gt;&lt;/object&gt;&lt;object type=&quot;3&quot; unique_id=&quot;10029&quot;&gt;&lt;property id=&quot;20148&quot; value=&quot;5&quot;/&gt;&lt;property id=&quot;20300&quot; value=&quot;Slide 24 - &amp;quot;Hormonal Abnormalities&amp;quot;&quot;/&gt;&lt;property id=&quot;20303&quot; value=&quot;Alexander Cheroske&quot;/&gt;&lt;property id=&quot;20307&quot; value=&quot;616&quot;/&gt;&lt;/object&gt;&lt;object type=&quot;3&quot; unique_id=&quot;10030&quot;&gt;&lt;property id=&quot;20148&quot; value=&quot;5&quot;/&gt;&lt;property id=&quot;20300&quot; value=&quot;Slide 25 - &amp;quot;BONES AND HOMEOSTASIS&amp;quot;&quot;/&gt;&lt;property id=&quot;20303&quot; value=&quot;Alexander Cheroske&quot;/&gt;&lt;property id=&quot;20307&quot; value=&quot;574&quot;/&gt;&lt;/object&gt;&lt;object type=&quot;3&quot; unique_id=&quot;10031&quot;&gt;&lt;property id=&quot;20148&quot; value=&quot;5&quot;/&gt;&lt;property id=&quot;20300&quot; value=&quot;Slide 26 - &amp;quot;Bone Remodeling&amp;quot;&quot;/&gt;&lt;property id=&quot;20303&quot; value=&quot;Alexander Cheroske&quot;/&gt;&lt;property id=&quot;20307&quot; value=&quot;575&quot;/&gt;&lt;/object&gt;&lt;object type=&quot;3&quot; unique_id=&quot;10032&quot;&gt;&lt;property id=&quot;20148&quot; value=&quot;5&quot;/&gt;&lt;property id=&quot;20300&quot; value=&quot;Slide 27 - &amp;quot;Bone Remodeling&amp;quot;&quot;/&gt;&lt;property id=&quot;20303&quot; value=&quot;Alexander Cheroske&quot;/&gt;&lt;property id=&quot;20307&quot; value=&quot;617&quot;/&gt;&lt;/object&gt;&lt;object type=&quot;3&quot; unique_id=&quot;10033&quot;&gt;&lt;property id=&quot;20148&quot; value=&quot;5&quot;/&gt;&lt;property id=&quot;20300&quot; value=&quot;Slide 28 - &amp;quot;Fractures&amp;quot;&quot;/&gt;&lt;property id=&quot;20303&quot; value=&quot;Alexander Cheroske&quot;/&gt;&lt;property id=&quot;20307&quot; value=&quot;619&quot;/&gt;&lt;/object&gt;&lt;object type=&quot;3&quot; unique_id=&quot;10034&quot;&gt;&lt;property id=&quot;20148&quot; value=&quot;5&quot;/&gt;&lt;property id=&quot;20300&quot; value=&quot;Slide 29 - &amp;quot;Fractures&amp;quot;&quot;/&gt;&lt;property id=&quot;20303&quot; value=&quot;Alexander Cheroske&quot;/&gt;&lt;property id=&quot;20307&quot; value=&quot;620&quot;/&gt;&lt;/object&gt;&lt;object type=&quot;3&quot; unique_id=&quot;10035&quot;&gt;&lt;property id=&quot;20148&quot; value=&quot;5&quot;/&gt;&lt;property id=&quot;20300&quot; value=&quot;Slide 30 - &amp;quot;Fractures&amp;quot;&quot;/&gt;&lt;property id=&quot;20303&quot; value=&quot;Alexander Cheroske&quot;/&gt;&lt;property id=&quot;20307&quot; value=&quot;621&quot;/&gt;&lt;/object&gt;&lt;object type=&quot;3&quot; unique_id=&quot;10036&quot;&gt;&lt;property id=&quot;20148&quot; value=&quot;5&quot;/&gt;&lt;property id=&quot;20300&quot; value=&quot;Slide 31 - &amp;quot;Fracture &amp;amp; Repair of Bone&amp;quot;&quot;/&gt;&lt;property id=&quot;20303&quot; value=&quot;Alexander Cheroske&quot;/&gt;&lt;property id=&quot;20307&quot; value=&quot;618&quot;/&gt;&lt;/object&gt;&lt;object type=&quot;3&quot; unique_id=&quot;10037&quot;&gt;&lt;property id=&quot;20148&quot; value=&quot;5&quot;/&gt;&lt;property id=&quot;20300&quot; value=&quot;Slide 32 - &amp;quot;Repair of a Fracture&amp;quot;&quot;/&gt;&lt;property id=&quot;20303&quot; value=&quot;Alexander Cheroske&quot;/&gt;&lt;property id=&quot;20307&quot; value=&quot;623&quot;/&gt;&lt;/object&gt;&lt;object type=&quot;3&quot; unique_id=&quot;10038&quot;&gt;&lt;property id=&quot;20148&quot; value=&quot;5&quot;/&gt;&lt;property id=&quot;20300&quot; value=&quot;Slide 33 - &amp;quot;Repair of a Fracture&amp;quot;&quot;/&gt;&lt;property id=&quot;20303&quot; value=&quot;Alexander Cheroske&quot;/&gt;&lt;property id=&quot;20307&quot; value=&quot;624&quot;/&gt;&lt;/object&gt;&lt;object type=&quot;3&quot; unique_id=&quot;10039&quot;&gt;&lt;property id=&quot;20148&quot; value=&quot;5&quot;/&gt;&lt;property id=&quot;20300&quot; value=&quot;Slide 34 - &amp;quot;Calcium Homeostasis &amp;amp; Bone Tissue&amp;quot;&quot;/&gt;&lt;property id=&quot;20303&quot; value=&quot;Alexander Cheroske&quot;/&gt;&lt;property id=&quot;20307&quot; value=&quot;625&quot;/&gt;&lt;/object&gt;&lt;object type=&quot;3&quot; unique_id=&quot;10040&quot;&gt;&lt;property id=&quot;20148&quot; value=&quot;5&quot;/&gt;&lt;property id=&quot;20300&quot; value=&quot;Slide 35 - &amp;quot;Hormonal Influences&amp;quot;&quot;/&gt;&lt;property id=&quot;20303&quot; value=&quot;Alexander Cheroske&quot;/&gt;&lt;property id=&quot;20307&quot; value=&quot;626&quot;/&gt;&lt;/object&gt;&lt;object type=&quot;3&quot; unique_id=&quot;10041&quot;&gt;&lt;property id=&quot;20148&quot; value=&quot;5&quot;/&gt;&lt;property id=&quot;20300&quot; value=&quot;Slide 36 - &amp;quot;EXERCISE AND BONE TISSUE&amp;quot;&quot;/&gt;&lt;property id=&quot;20303&quot; value=&quot;Alexander Cheroske&quot;/&gt;&lt;property id=&quot;20307&quot; value=&quot;578&quot;/&gt;&lt;/object&gt;&lt;object type=&quot;3&quot; unique_id=&quot;10042&quot;&gt;&lt;property id=&quot;20148&quot; value=&quot;5&quot;/&gt;&lt;property id=&quot;20300&quot; value=&quot;Slide 37 - &amp;quot;AGING AND BONE TISSUE&amp;quot;&quot;/&gt;&lt;property id=&quot;20303&quot; value=&quot;Alexander Cheroske&quot;/&gt;&lt;property id=&quot;20307&quot; value=&quot;633&quot;/&gt;&lt;/object&gt;&lt;/object&gt;&lt;/object&gt;&lt;/database&gt;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10416</TotalTime>
  <Words>1633</Words>
  <Application>Microsoft Macintosh PowerPoint</Application>
  <PresentationFormat>On-screen Show (4:3)</PresentationFormat>
  <Paragraphs>236</Paragraphs>
  <Slides>34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8" baseType="lpstr">
      <vt:lpstr>Arial</vt:lpstr>
      <vt:lpstr>Calibri</vt:lpstr>
      <vt:lpstr>Times New Roman</vt:lpstr>
      <vt:lpstr>Office Theme</vt:lpstr>
      <vt:lpstr>Chapter 6</vt:lpstr>
      <vt:lpstr>INTRODUCTION     </vt:lpstr>
      <vt:lpstr>Functions of Bone</vt:lpstr>
      <vt:lpstr>Anatomy of a Long Bone</vt:lpstr>
      <vt:lpstr>Changes in Bone Marrow</vt:lpstr>
      <vt:lpstr>Histology of Bone</vt:lpstr>
      <vt:lpstr>Bone Cells</vt:lpstr>
      <vt:lpstr>Matrix of Bone</vt:lpstr>
      <vt:lpstr>Compact or Dense Bone</vt:lpstr>
      <vt:lpstr>Histology of Compact Bone</vt:lpstr>
      <vt:lpstr>Histology of Compact Bone</vt:lpstr>
      <vt:lpstr>Spongy Bone </vt:lpstr>
      <vt:lpstr>Blood and Nerve Supply of Bone</vt:lpstr>
      <vt:lpstr>BONE FORMATION</vt:lpstr>
      <vt:lpstr>Intramembranous Ossification</vt:lpstr>
      <vt:lpstr>Endochondral Ossification</vt:lpstr>
      <vt:lpstr>Stage 1 in Endochondral Ossification</vt:lpstr>
      <vt:lpstr>Stage 2 in Endochondral Ossification</vt:lpstr>
      <vt:lpstr>Stage 3 in Endochondral Ossification</vt:lpstr>
      <vt:lpstr>Stage 4 in Endochondral Ossification</vt:lpstr>
      <vt:lpstr>Stage 5 in Endochondral Ossification</vt:lpstr>
      <vt:lpstr>Bone Growth in Length</vt:lpstr>
      <vt:lpstr>Zones of Growth in Epiphyseal Plate What is happening at each one?</vt:lpstr>
      <vt:lpstr>Bone Growth in Width</vt:lpstr>
      <vt:lpstr>Factors Affecting Bone Growth</vt:lpstr>
      <vt:lpstr>Hormonal Abnormalities</vt:lpstr>
      <vt:lpstr>Bone Remodeling</vt:lpstr>
      <vt:lpstr>Fractures</vt:lpstr>
      <vt:lpstr>Repair of a Fracture</vt:lpstr>
      <vt:lpstr>Repair of a Fracture</vt:lpstr>
      <vt:lpstr>Calcium Homeostasis &amp; Bone Tissue</vt:lpstr>
      <vt:lpstr>Hormonal Influences</vt:lpstr>
      <vt:lpstr>EXERCISE AND BONE TISSUE</vt:lpstr>
      <vt:lpstr>AGING AND BONE TISSUE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3</dc:title>
  <dc:creator>Dieterich Steinmetz</dc:creator>
  <cp:lastModifiedBy>arezou.mobramaein@cgc.edu</cp:lastModifiedBy>
  <cp:revision>75</cp:revision>
  <cp:lastPrinted>2006-09-24T06:17:50Z</cp:lastPrinted>
  <dcterms:created xsi:type="dcterms:W3CDTF">2005-04-02T23:38:39Z</dcterms:created>
  <dcterms:modified xsi:type="dcterms:W3CDTF">2026-01-24T22:52:11Z</dcterms:modified>
</cp:coreProperties>
</file>